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2" r:id="rId2"/>
    <p:sldId id="256" r:id="rId3"/>
    <p:sldId id="273" r:id="rId4"/>
    <p:sldId id="257" r:id="rId5"/>
    <p:sldId id="266" r:id="rId6"/>
    <p:sldId id="275" r:id="rId7"/>
    <p:sldId id="267" r:id="rId8"/>
    <p:sldId id="276" r:id="rId9"/>
    <p:sldId id="268" r:id="rId10"/>
    <p:sldId id="277" r:id="rId11"/>
    <p:sldId id="270" r:id="rId12"/>
    <p:sldId id="303" r:id="rId13"/>
    <p:sldId id="271" r:id="rId14"/>
    <p:sldId id="280" r:id="rId15"/>
    <p:sldId id="272" r:id="rId16"/>
    <p:sldId id="282" r:id="rId17"/>
    <p:sldId id="283" r:id="rId18"/>
    <p:sldId id="293" r:id="rId19"/>
    <p:sldId id="284" r:id="rId20"/>
    <p:sldId id="294" r:id="rId21"/>
    <p:sldId id="295" r:id="rId22"/>
    <p:sldId id="274" r:id="rId23"/>
    <p:sldId id="291" r:id="rId24"/>
    <p:sldId id="262" r:id="rId25"/>
    <p:sldId id="286" r:id="rId26"/>
    <p:sldId id="296" r:id="rId27"/>
    <p:sldId id="297" r:id="rId28"/>
    <p:sldId id="264" r:id="rId29"/>
    <p:sldId id="299" r:id="rId30"/>
    <p:sldId id="300" r:id="rId31"/>
    <p:sldId id="301" r:id="rId32"/>
    <p:sldId id="288" r:id="rId33"/>
    <p:sldId id="298" r:id="rId34"/>
    <p:sldId id="26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F3KifN7Jfp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ZE0qGVzpz7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Welcome</a:t>
            </a:r>
            <a:endParaRPr lang="en-IE" b="1" dirty="0"/>
          </a:p>
        </p:txBody>
      </p:sp>
      <p:sp>
        <p:nvSpPr>
          <p:cNvPr id="3" name="Content Placeholder 2"/>
          <p:cNvSpPr>
            <a:spLocks noGrp="1"/>
          </p:cNvSpPr>
          <p:nvPr>
            <p:ph idx="1"/>
          </p:nvPr>
        </p:nvSpPr>
        <p:spPr/>
        <p:txBody>
          <a:bodyPr>
            <a:normAutofit lnSpcReduction="10000"/>
          </a:bodyPr>
          <a:lstStyle/>
          <a:p>
            <a:r>
              <a:rPr lang="en-IE" dirty="0" smtClean="0"/>
              <a:t>Have a great evening</a:t>
            </a:r>
          </a:p>
          <a:p>
            <a:pPr marL="0" indent="0">
              <a:buNone/>
            </a:pPr>
            <a:endParaRPr lang="en-IE" dirty="0" smtClean="0"/>
          </a:p>
          <a:p>
            <a:r>
              <a:rPr lang="en-IE" dirty="0" smtClean="0"/>
              <a:t>Pray that technology works</a:t>
            </a:r>
          </a:p>
          <a:p>
            <a:endParaRPr lang="en-IE" dirty="0"/>
          </a:p>
          <a:p>
            <a:r>
              <a:rPr lang="en-IE" dirty="0" smtClean="0"/>
              <a:t>Please mute your microphone</a:t>
            </a:r>
          </a:p>
          <a:p>
            <a:endParaRPr lang="en-IE" dirty="0"/>
          </a:p>
          <a:p>
            <a:r>
              <a:rPr lang="en-IE" dirty="0" smtClean="0"/>
              <a:t>Only those registered for tonight will be admitted</a:t>
            </a:r>
            <a:endParaRPr lang="en-IE" dirty="0"/>
          </a:p>
        </p:txBody>
      </p:sp>
    </p:spTree>
    <p:extLst>
      <p:ext uri="{BB962C8B-B14F-4D97-AF65-F5344CB8AC3E}">
        <p14:creationId xmlns:p14="http://schemas.microsoft.com/office/powerpoint/2010/main" val="3104026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descr="THE LEPROSY OF HENRY VII (1211-1242), SON OF FREDERICK II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908" y="2285999"/>
            <a:ext cx="5951951" cy="3958047"/>
          </a:xfrm>
        </p:spPr>
      </p:pic>
    </p:spTree>
    <p:extLst>
      <p:ext uri="{BB962C8B-B14F-4D97-AF65-F5344CB8AC3E}">
        <p14:creationId xmlns:p14="http://schemas.microsoft.com/office/powerpoint/2010/main" val="4192765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Romans </a:t>
            </a:r>
            <a:r>
              <a:rPr lang="en-IE" b="1" dirty="0"/>
              <a:t>8:31b-39</a:t>
            </a:r>
            <a:endParaRPr lang="en-IE" dirty="0"/>
          </a:p>
        </p:txBody>
      </p:sp>
      <p:sp>
        <p:nvSpPr>
          <p:cNvPr id="3" name="Content Placeholder 2"/>
          <p:cNvSpPr>
            <a:spLocks noGrp="1"/>
          </p:cNvSpPr>
          <p:nvPr>
            <p:ph idx="1"/>
          </p:nvPr>
        </p:nvSpPr>
        <p:spPr>
          <a:xfrm>
            <a:off x="1295402" y="2583058"/>
            <a:ext cx="9601196" cy="3318936"/>
          </a:xfrm>
        </p:spPr>
        <p:txBody>
          <a:bodyPr>
            <a:normAutofit fontScale="25000" lnSpcReduction="20000"/>
          </a:bodyPr>
          <a:lstStyle/>
          <a:p>
            <a:pPr marL="0" indent="0">
              <a:buNone/>
            </a:pPr>
            <a:r>
              <a:rPr lang="en-IE" sz="11200" dirty="0" smtClean="0">
                <a:latin typeface="Calibri" panose="020F0502020204030204" pitchFamily="34" charset="0"/>
                <a:cs typeface="Calibri" panose="020F0502020204030204" pitchFamily="34" charset="0"/>
              </a:rPr>
              <a:t>With </a:t>
            </a:r>
            <a:r>
              <a:rPr lang="en-IE" sz="11200" dirty="0">
                <a:latin typeface="Calibri" panose="020F0502020204030204" pitchFamily="34" charset="0"/>
                <a:cs typeface="Calibri" panose="020F0502020204030204" pitchFamily="34" charset="0"/>
              </a:rPr>
              <a:t>God on our side who can be against us</a:t>
            </a:r>
            <a:r>
              <a:rPr lang="en-IE" sz="11200" dirty="0" smtClean="0">
                <a:latin typeface="Calibri" panose="020F0502020204030204" pitchFamily="34" charset="0"/>
                <a:cs typeface="Calibri" panose="020F0502020204030204" pitchFamily="34" charset="0"/>
              </a:rPr>
              <a:t>?</a:t>
            </a:r>
          </a:p>
          <a:p>
            <a:pPr marL="0" indent="0">
              <a:buNone/>
            </a:pPr>
            <a:r>
              <a:rPr lang="en-IE" sz="11200" dirty="0" smtClean="0">
                <a:latin typeface="Calibri" panose="020F0502020204030204" pitchFamily="34" charset="0"/>
                <a:cs typeface="Calibri" panose="020F0502020204030204" pitchFamily="34" charset="0"/>
              </a:rPr>
              <a:t> </a:t>
            </a:r>
            <a:r>
              <a:rPr lang="en-IE" sz="11200" dirty="0">
                <a:latin typeface="Calibri" panose="020F0502020204030204" pitchFamily="34" charset="0"/>
                <a:cs typeface="Calibri" panose="020F0502020204030204" pitchFamily="34" charset="0"/>
              </a:rPr>
              <a:t/>
            </a:r>
            <a:br>
              <a:rPr lang="en-IE" sz="11200" dirty="0">
                <a:latin typeface="Calibri" panose="020F0502020204030204" pitchFamily="34" charset="0"/>
                <a:cs typeface="Calibri" panose="020F0502020204030204" pitchFamily="34" charset="0"/>
              </a:rPr>
            </a:br>
            <a:r>
              <a:rPr lang="en-IE" sz="11200" dirty="0">
                <a:latin typeface="Calibri" panose="020F0502020204030204" pitchFamily="34" charset="0"/>
                <a:cs typeface="Calibri" panose="020F0502020204030204" pitchFamily="34" charset="0"/>
              </a:rPr>
              <a:t>Since God did not spare his own Son, but gave him up to benefit us all, we may be certain, after such a gift, that he will not refuse anything he can give. </a:t>
            </a:r>
            <a:endParaRPr lang="en-IE" sz="11200" dirty="0" smtClean="0">
              <a:latin typeface="Calibri" panose="020F0502020204030204" pitchFamily="34" charset="0"/>
              <a:cs typeface="Calibri" panose="020F0502020204030204" pitchFamily="34" charset="0"/>
            </a:endParaRPr>
          </a:p>
          <a:p>
            <a:pPr marL="0" indent="0">
              <a:buNone/>
            </a:pPr>
            <a:r>
              <a:rPr lang="en-IE" sz="11200" dirty="0">
                <a:latin typeface="Calibri" panose="020F0502020204030204" pitchFamily="34" charset="0"/>
                <a:cs typeface="Calibri" panose="020F0502020204030204" pitchFamily="34" charset="0"/>
              </a:rPr>
              <a:t/>
            </a:r>
            <a:br>
              <a:rPr lang="en-IE" sz="11200" dirty="0">
                <a:latin typeface="Calibri" panose="020F0502020204030204" pitchFamily="34" charset="0"/>
                <a:cs typeface="Calibri" panose="020F0502020204030204" pitchFamily="34" charset="0"/>
              </a:rPr>
            </a:br>
            <a:r>
              <a:rPr lang="en-IE" sz="11200" dirty="0">
                <a:latin typeface="Calibri" panose="020F0502020204030204" pitchFamily="34" charset="0"/>
                <a:cs typeface="Calibri" panose="020F0502020204030204" pitchFamily="34" charset="0"/>
              </a:rPr>
              <a:t>Jesus not only died for us - he rose from the dead, and there at God's right hand he stands and pleads for us. </a:t>
            </a:r>
            <a:endParaRPr lang="en-IE" sz="11200" dirty="0" smtClean="0">
              <a:latin typeface="Calibri" panose="020F0502020204030204" pitchFamily="34" charset="0"/>
              <a:cs typeface="Calibri" panose="020F0502020204030204" pitchFamily="34" charset="0"/>
            </a:endParaRPr>
          </a:p>
          <a:p>
            <a:pPr marL="0" indent="0">
              <a:buNone/>
            </a:pPr>
            <a:r>
              <a:rPr lang="en-IE" sz="9600" dirty="0">
                <a:latin typeface="Calibri" panose="020F0502020204030204" pitchFamily="34" charset="0"/>
                <a:cs typeface="Calibri" panose="020F0502020204030204" pitchFamily="34" charset="0"/>
              </a:rPr>
              <a:t/>
            </a:r>
            <a:br>
              <a:rPr lang="en-IE" sz="9600" dirty="0">
                <a:latin typeface="Calibri" panose="020F0502020204030204" pitchFamily="34" charset="0"/>
                <a:cs typeface="Calibri" panose="020F0502020204030204" pitchFamily="34" charset="0"/>
              </a:rPr>
            </a:br>
            <a:endParaRPr lang="en-IE" dirty="0"/>
          </a:p>
        </p:txBody>
      </p:sp>
    </p:spTree>
    <p:extLst>
      <p:ext uri="{BB962C8B-B14F-4D97-AF65-F5344CB8AC3E}">
        <p14:creationId xmlns:p14="http://schemas.microsoft.com/office/powerpoint/2010/main" val="2908259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346" y="691164"/>
            <a:ext cx="3749048" cy="5513693"/>
          </a:xfrm>
        </p:spPr>
      </p:pic>
    </p:spTree>
    <p:extLst>
      <p:ext uri="{BB962C8B-B14F-4D97-AF65-F5344CB8AC3E}">
        <p14:creationId xmlns:p14="http://schemas.microsoft.com/office/powerpoint/2010/main" val="233936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Romans 8:31b-39</a:t>
            </a:r>
            <a:endParaRPr lang="en-IE" dirty="0"/>
          </a:p>
        </p:txBody>
      </p:sp>
      <p:sp>
        <p:nvSpPr>
          <p:cNvPr id="3" name="Content Placeholder 2"/>
          <p:cNvSpPr>
            <a:spLocks noGrp="1"/>
          </p:cNvSpPr>
          <p:nvPr>
            <p:ph idx="1"/>
          </p:nvPr>
        </p:nvSpPr>
        <p:spPr/>
        <p:txBody>
          <a:bodyPr/>
          <a:lstStyle/>
          <a:p>
            <a:r>
              <a:rPr lang="en-IE" dirty="0">
                <a:latin typeface="Calibri" panose="020F0502020204030204" pitchFamily="34" charset="0"/>
                <a:cs typeface="Calibri" panose="020F0502020204030204" pitchFamily="34" charset="0"/>
              </a:rPr>
              <a:t>Nothing therefore can come between us and the love of Christ, even if we are troubled or worried, or being persecuted, or lacking food or clothes, or being threatened or even attacked. </a:t>
            </a:r>
            <a:br>
              <a:rPr lang="en-IE" dirty="0">
                <a:latin typeface="Calibri" panose="020F0502020204030204" pitchFamily="34" charset="0"/>
                <a:cs typeface="Calibri" panose="020F0502020204030204" pitchFamily="34" charset="0"/>
              </a:rPr>
            </a:br>
            <a:endParaRPr lang="en-IE" dirty="0">
              <a:latin typeface="Calibri" panose="020F0502020204030204" pitchFamily="34" charset="0"/>
              <a:cs typeface="Calibri" panose="020F0502020204030204" pitchFamily="34" charset="0"/>
            </a:endParaRPr>
          </a:p>
          <a:p>
            <a:r>
              <a:rPr lang="en-IE" dirty="0">
                <a:latin typeface="Calibri" panose="020F0502020204030204" pitchFamily="34" charset="0"/>
                <a:cs typeface="Calibri" panose="020F0502020204030204" pitchFamily="34" charset="0"/>
              </a:rPr>
              <a:t>These are the trials through which we triumph, by the power of him who loved us. </a:t>
            </a:r>
            <a:r>
              <a:rPr lang="en-IE" dirty="0"/>
              <a:t/>
            </a:r>
            <a:br>
              <a:rPr lang="en-IE" dirty="0"/>
            </a:br>
            <a:endParaRPr lang="en-IE" dirty="0"/>
          </a:p>
          <a:p>
            <a:endParaRPr lang="en-IE" dirty="0"/>
          </a:p>
          <a:p>
            <a:endParaRPr lang="en-IE" dirty="0"/>
          </a:p>
        </p:txBody>
      </p:sp>
    </p:spTree>
    <p:extLst>
      <p:ext uri="{BB962C8B-B14F-4D97-AF65-F5344CB8AC3E}">
        <p14:creationId xmlns:p14="http://schemas.microsoft.com/office/powerpoint/2010/main" val="3149656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descr="Palm Sunday Prayer of Celebration and Blessings to th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720" y="1047446"/>
            <a:ext cx="9901646" cy="5129708"/>
          </a:xfrm>
        </p:spPr>
      </p:pic>
    </p:spTree>
    <p:extLst>
      <p:ext uri="{BB962C8B-B14F-4D97-AF65-F5344CB8AC3E}">
        <p14:creationId xmlns:p14="http://schemas.microsoft.com/office/powerpoint/2010/main" val="1488083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Mark </a:t>
            </a:r>
            <a:r>
              <a:rPr lang="en-IE" b="1" dirty="0"/>
              <a:t>4:40-41</a:t>
            </a:r>
            <a:endParaRPr lang="en-IE" dirty="0"/>
          </a:p>
        </p:txBody>
      </p:sp>
      <p:sp>
        <p:nvSpPr>
          <p:cNvPr id="3" name="Content Placeholder 2"/>
          <p:cNvSpPr>
            <a:spLocks noGrp="1"/>
          </p:cNvSpPr>
          <p:nvPr>
            <p:ph idx="1"/>
          </p:nvPr>
        </p:nvSpPr>
        <p:spPr/>
        <p:txBody>
          <a:bodyPr>
            <a:normAutofit lnSpcReduction="10000"/>
          </a:bodyPr>
          <a:lstStyle/>
          <a:p>
            <a:r>
              <a:rPr lang="en-IE" dirty="0"/>
              <a:t/>
            </a:r>
            <a:br>
              <a:rPr lang="en-IE" dirty="0"/>
            </a:br>
            <a:r>
              <a:rPr lang="en-IE" sz="2800" dirty="0">
                <a:latin typeface="Calibri" panose="020F0502020204030204" pitchFamily="34" charset="0"/>
                <a:cs typeface="Calibri" panose="020F0502020204030204" pitchFamily="34" charset="0"/>
              </a:rPr>
              <a:t>They woke him and said to him, "Master, do you not care? We are going down!" </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And he woke up and rebuked the wind and said to the sea, </a:t>
            </a:r>
            <a:br>
              <a:rPr lang="en-IE" sz="2800" dirty="0">
                <a:latin typeface="Calibri" panose="020F0502020204030204" pitchFamily="34" charset="0"/>
                <a:cs typeface="Calibri" panose="020F0502020204030204" pitchFamily="34" charset="0"/>
              </a:rPr>
            </a:br>
            <a:r>
              <a:rPr lang="en-IE" sz="2800" b="1" dirty="0">
                <a:latin typeface="Calibri" panose="020F0502020204030204" pitchFamily="34" charset="0"/>
                <a:cs typeface="Calibri" panose="020F0502020204030204" pitchFamily="34" charset="0"/>
              </a:rPr>
              <a:t>"Quiet now! Be calm!" </a:t>
            </a:r>
            <a:r>
              <a:rPr lang="en-IE" sz="2800" dirty="0">
                <a:latin typeface="Calibri" panose="020F0502020204030204" pitchFamily="34" charset="0"/>
                <a:cs typeface="Calibri" panose="020F0502020204030204" pitchFamily="34" charset="0"/>
              </a:rPr>
              <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And the wind dropped, and all was calm again. </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
            </a:r>
            <a:br>
              <a:rPr lang="en-IE" sz="2800" dirty="0">
                <a:latin typeface="Calibri" panose="020F0502020204030204" pitchFamily="34" charset="0"/>
                <a:cs typeface="Calibri" panose="020F0502020204030204" pitchFamily="34" charset="0"/>
              </a:rPr>
            </a:br>
            <a:endParaRPr lang="en-IE" sz="2800" dirty="0">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2527449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2" y="1308704"/>
            <a:ext cx="9601196" cy="1303867"/>
          </a:xfrm>
        </p:spPr>
        <p:txBody>
          <a:bodyPr/>
          <a:lstStyle/>
          <a:p>
            <a:endParaRPr lang="en-IE"/>
          </a:p>
        </p:txBody>
      </p:sp>
      <p:pic>
        <p:nvPicPr>
          <p:cNvPr id="4" name="Content Placeholder 3" descr="Free photo: Sunset, River, Lake, Water, Boat - Free Imag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 y="666207"/>
            <a:ext cx="10972799" cy="5682342"/>
          </a:xfrm>
        </p:spPr>
      </p:pic>
    </p:spTree>
    <p:extLst>
      <p:ext uri="{BB962C8B-B14F-4D97-AF65-F5344CB8AC3E}">
        <p14:creationId xmlns:p14="http://schemas.microsoft.com/office/powerpoint/2010/main" val="1923638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Chat Space</a:t>
            </a:r>
            <a:endParaRPr lang="en-IE" b="1" dirty="0"/>
          </a:p>
        </p:txBody>
      </p:sp>
      <p:pic>
        <p:nvPicPr>
          <p:cNvPr id="4" name="Content Placeholder 3" descr="What are the big questions that 2014 might answe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295400" y="2455816"/>
            <a:ext cx="9601200" cy="3409405"/>
          </a:xfrm>
        </p:spPr>
      </p:pic>
    </p:spTree>
    <p:extLst>
      <p:ext uri="{BB962C8B-B14F-4D97-AF65-F5344CB8AC3E}">
        <p14:creationId xmlns:p14="http://schemas.microsoft.com/office/powerpoint/2010/main" val="2516907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atin typeface="Calibri" panose="020F0502020204030204" pitchFamily="34" charset="0"/>
                <a:cs typeface="Calibri" panose="020F0502020204030204" pitchFamily="34" charset="0"/>
              </a:rPr>
              <a:t>Chat Space</a:t>
            </a:r>
            <a:endParaRPr lang="en-IE"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IE" dirty="0" smtClean="0">
                <a:latin typeface="Calibri" panose="020F0502020204030204" pitchFamily="34" charset="0"/>
                <a:cs typeface="Calibri" panose="020F0502020204030204" pitchFamily="34" charset="0"/>
              </a:rPr>
              <a:t>What can we do to share the Word on webcam</a:t>
            </a:r>
          </a:p>
          <a:p>
            <a:pPr marL="0" indent="0">
              <a:buNone/>
            </a:pPr>
            <a:endParaRPr lang="en-IE" dirty="0" smtClean="0">
              <a:latin typeface="Calibri" panose="020F0502020204030204" pitchFamily="34" charset="0"/>
              <a:cs typeface="Calibri" panose="020F0502020204030204" pitchFamily="34" charset="0"/>
            </a:endParaRPr>
          </a:p>
          <a:p>
            <a:r>
              <a:rPr lang="en-IE" dirty="0" smtClean="0">
                <a:latin typeface="Calibri" panose="020F0502020204030204" pitchFamily="34" charset="0"/>
                <a:cs typeface="Calibri" panose="020F0502020204030204" pitchFamily="34" charset="0"/>
              </a:rPr>
              <a:t>Will we have live music?</a:t>
            </a:r>
          </a:p>
          <a:p>
            <a:pPr marL="0" indent="0">
              <a:buNone/>
            </a:pPr>
            <a:endParaRPr lang="en-IE" dirty="0" smtClean="0">
              <a:latin typeface="Calibri" panose="020F0502020204030204" pitchFamily="34" charset="0"/>
              <a:cs typeface="Calibri" panose="020F0502020204030204" pitchFamily="34" charset="0"/>
            </a:endParaRPr>
          </a:p>
          <a:p>
            <a:r>
              <a:rPr lang="en-IE" dirty="0" smtClean="0">
                <a:latin typeface="Calibri" panose="020F0502020204030204" pitchFamily="34" charset="0"/>
                <a:cs typeface="Calibri" panose="020F0502020204030204" pitchFamily="34" charset="0"/>
              </a:rPr>
              <a:t> What about images?</a:t>
            </a:r>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13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Brother Roger of </a:t>
            </a:r>
            <a:r>
              <a:rPr lang="en-IE" b="1" dirty="0" err="1" smtClean="0"/>
              <a:t>Taizé</a:t>
            </a:r>
            <a:endParaRPr lang="en-IE" b="1" dirty="0"/>
          </a:p>
        </p:txBody>
      </p:sp>
      <p:sp>
        <p:nvSpPr>
          <p:cNvPr id="3" name="Content Placeholder 2"/>
          <p:cNvSpPr>
            <a:spLocks noGrp="1"/>
          </p:cNvSpPr>
          <p:nvPr>
            <p:ph idx="1"/>
          </p:nvPr>
        </p:nvSpPr>
        <p:spPr>
          <a:xfrm>
            <a:off x="1295401" y="2037806"/>
            <a:ext cx="9601196" cy="3838062"/>
          </a:xfrm>
        </p:spPr>
        <p:txBody>
          <a:bodyPr>
            <a:normAutofit fontScale="25000" lnSpcReduction="20000"/>
          </a:bodyPr>
          <a:lstStyle/>
          <a:p>
            <a:pPr marL="0" indent="0">
              <a:buNone/>
            </a:pPr>
            <a:endParaRPr lang="en-IE" dirty="0"/>
          </a:p>
          <a:p>
            <a:endParaRPr lang="en-IE" sz="8000" b="1" dirty="0" smtClean="0">
              <a:latin typeface="Calibri" panose="020F0502020204030204" pitchFamily="34" charset="0"/>
              <a:cs typeface="Calibri" panose="020F0502020204030204" pitchFamily="34" charset="0"/>
            </a:endParaRPr>
          </a:p>
          <a:p>
            <a:r>
              <a:rPr lang="en-IE" sz="8000" b="1" dirty="0" smtClean="0">
                <a:latin typeface="Calibri" panose="020F0502020204030204" pitchFamily="34" charset="0"/>
                <a:cs typeface="Calibri" panose="020F0502020204030204" pitchFamily="34" charset="0"/>
              </a:rPr>
              <a:t>‘</a:t>
            </a:r>
            <a:r>
              <a:rPr lang="en-IE" sz="8000" dirty="0">
                <a:latin typeface="Calibri" panose="020F0502020204030204" pitchFamily="34" charset="0"/>
                <a:cs typeface="Calibri" panose="020F0502020204030204" pitchFamily="34" charset="0"/>
              </a:rPr>
              <a:t>Trust in the resurrection </a:t>
            </a:r>
            <a:endParaRPr lang="en-IE" sz="8000" dirty="0" smtClean="0">
              <a:latin typeface="Calibri" panose="020F0502020204030204" pitchFamily="34" charset="0"/>
              <a:cs typeface="Calibri" panose="020F0502020204030204" pitchFamily="34" charset="0"/>
            </a:endParaRPr>
          </a:p>
          <a:p>
            <a:pPr marL="0" indent="0">
              <a:buNone/>
            </a:pPr>
            <a:r>
              <a:rPr lang="en-IE" sz="8000" dirty="0">
                <a:latin typeface="Calibri" panose="020F0502020204030204" pitchFamily="34" charset="0"/>
                <a:cs typeface="Calibri" panose="020F0502020204030204" pitchFamily="34" charset="0"/>
              </a:rPr>
              <a:t>	</a:t>
            </a:r>
            <a:r>
              <a:rPr lang="en-IE" sz="8000" dirty="0" smtClean="0">
                <a:latin typeface="Calibri" panose="020F0502020204030204" pitchFamily="34" charset="0"/>
                <a:cs typeface="Calibri" panose="020F0502020204030204" pitchFamily="34" charset="0"/>
              </a:rPr>
              <a:t>enables </a:t>
            </a:r>
            <a:r>
              <a:rPr lang="en-IE" sz="8000" dirty="0">
                <a:latin typeface="Calibri" panose="020F0502020204030204" pitchFamily="34" charset="0"/>
                <a:cs typeface="Calibri" panose="020F0502020204030204" pitchFamily="34" charset="0"/>
              </a:rPr>
              <a:t>us to realise </a:t>
            </a:r>
            <a:br>
              <a:rPr lang="en-IE" sz="8000" dirty="0">
                <a:latin typeface="Calibri" panose="020F0502020204030204" pitchFamily="34" charset="0"/>
                <a:cs typeface="Calibri" panose="020F0502020204030204" pitchFamily="34" charset="0"/>
              </a:rPr>
            </a:br>
            <a:r>
              <a:rPr lang="en-IE" sz="8000" dirty="0" smtClean="0">
                <a:latin typeface="Calibri" panose="020F0502020204030204" pitchFamily="34" charset="0"/>
                <a:cs typeface="Calibri" panose="020F0502020204030204" pitchFamily="34" charset="0"/>
              </a:rPr>
              <a:t>	that </a:t>
            </a:r>
            <a:r>
              <a:rPr lang="en-IE" sz="8000" dirty="0">
                <a:latin typeface="Calibri" panose="020F0502020204030204" pitchFamily="34" charset="0"/>
                <a:cs typeface="Calibri" panose="020F0502020204030204" pitchFamily="34" charset="0"/>
              </a:rPr>
              <a:t>a communion between believers </a:t>
            </a:r>
            <a:br>
              <a:rPr lang="en-IE" sz="8000" dirty="0">
                <a:latin typeface="Calibri" panose="020F0502020204030204" pitchFamily="34" charset="0"/>
                <a:cs typeface="Calibri" panose="020F0502020204030204" pitchFamily="34" charset="0"/>
              </a:rPr>
            </a:br>
            <a:r>
              <a:rPr lang="en-IE" sz="8000" dirty="0" smtClean="0">
                <a:latin typeface="Calibri" panose="020F0502020204030204" pitchFamily="34" charset="0"/>
                <a:cs typeface="Calibri" panose="020F0502020204030204" pitchFamily="34" charset="0"/>
              </a:rPr>
              <a:t>	is </a:t>
            </a:r>
            <a:r>
              <a:rPr lang="en-IE" sz="8000" dirty="0">
                <a:latin typeface="Calibri" panose="020F0502020204030204" pitchFamily="34" charset="0"/>
                <a:cs typeface="Calibri" panose="020F0502020204030204" pitchFamily="34" charset="0"/>
              </a:rPr>
              <a:t>not interrupted by death. </a:t>
            </a:r>
            <a:br>
              <a:rPr lang="en-IE" sz="8000" dirty="0">
                <a:latin typeface="Calibri" panose="020F0502020204030204" pitchFamily="34" charset="0"/>
                <a:cs typeface="Calibri" panose="020F0502020204030204" pitchFamily="34" charset="0"/>
              </a:rPr>
            </a:br>
            <a:r>
              <a:rPr lang="en-IE" sz="8000" dirty="0" smtClean="0">
                <a:latin typeface="Calibri" panose="020F0502020204030204" pitchFamily="34" charset="0"/>
                <a:cs typeface="Calibri" panose="020F0502020204030204" pitchFamily="34" charset="0"/>
              </a:rPr>
              <a:t>	In </a:t>
            </a:r>
            <a:r>
              <a:rPr lang="en-IE" sz="8000" dirty="0">
                <a:latin typeface="Calibri" panose="020F0502020204030204" pitchFamily="34" charset="0"/>
                <a:cs typeface="Calibri" panose="020F0502020204030204" pitchFamily="34" charset="0"/>
              </a:rPr>
              <a:t>simplicity of heart, </a:t>
            </a:r>
          </a:p>
          <a:p>
            <a:pPr marL="0" indent="0">
              <a:buNone/>
            </a:pPr>
            <a:r>
              <a:rPr lang="en-IE" sz="8000" dirty="0" smtClean="0">
                <a:latin typeface="Calibri" panose="020F0502020204030204" pitchFamily="34" charset="0"/>
                <a:cs typeface="Calibri" panose="020F0502020204030204" pitchFamily="34" charset="0"/>
              </a:rPr>
              <a:t>	we </a:t>
            </a:r>
            <a:r>
              <a:rPr lang="en-IE" sz="8000" dirty="0">
                <a:latin typeface="Calibri" panose="020F0502020204030204" pitchFamily="34" charset="0"/>
                <a:cs typeface="Calibri" panose="020F0502020204030204" pitchFamily="34" charset="0"/>
              </a:rPr>
              <a:t>can ask those we love</a:t>
            </a:r>
            <a:br>
              <a:rPr lang="en-IE" sz="8000" dirty="0">
                <a:latin typeface="Calibri" panose="020F0502020204030204" pitchFamily="34" charset="0"/>
                <a:cs typeface="Calibri" panose="020F0502020204030204" pitchFamily="34" charset="0"/>
              </a:rPr>
            </a:br>
            <a:r>
              <a:rPr lang="en-IE" sz="8000" dirty="0">
                <a:latin typeface="Calibri" panose="020F0502020204030204" pitchFamily="34" charset="0"/>
                <a:cs typeface="Calibri" panose="020F0502020204030204" pitchFamily="34" charset="0"/>
              </a:rPr>
              <a:t> </a:t>
            </a:r>
            <a:r>
              <a:rPr lang="en-IE" sz="8000" dirty="0" smtClean="0">
                <a:latin typeface="Calibri" panose="020F0502020204030204" pitchFamily="34" charset="0"/>
                <a:cs typeface="Calibri" panose="020F0502020204030204" pitchFamily="34" charset="0"/>
              </a:rPr>
              <a:t>	and </a:t>
            </a:r>
            <a:r>
              <a:rPr lang="en-IE" sz="8000" dirty="0">
                <a:latin typeface="Calibri" panose="020F0502020204030204" pitchFamily="34" charset="0"/>
                <a:cs typeface="Calibri" panose="020F0502020204030204" pitchFamily="34" charset="0"/>
              </a:rPr>
              <a:t>have gone before us into eternity’s life: </a:t>
            </a:r>
            <a:br>
              <a:rPr lang="en-IE" sz="8000" dirty="0">
                <a:latin typeface="Calibri" panose="020F0502020204030204" pitchFamily="34" charset="0"/>
                <a:cs typeface="Calibri" panose="020F0502020204030204" pitchFamily="34" charset="0"/>
              </a:rPr>
            </a:br>
            <a:r>
              <a:rPr lang="en-IE" sz="8000" dirty="0" smtClean="0">
                <a:latin typeface="Calibri" panose="020F0502020204030204" pitchFamily="34" charset="0"/>
                <a:cs typeface="Calibri" panose="020F0502020204030204" pitchFamily="34" charset="0"/>
              </a:rPr>
              <a:t>	“</a:t>
            </a:r>
            <a:r>
              <a:rPr lang="en-IE" sz="8000" dirty="0">
                <a:latin typeface="Calibri" panose="020F0502020204030204" pitchFamily="34" charset="0"/>
                <a:cs typeface="Calibri" panose="020F0502020204030204" pitchFamily="34" charset="0"/>
              </a:rPr>
              <a:t>Pray for me; pray with me.” </a:t>
            </a:r>
            <a:br>
              <a:rPr lang="en-IE" sz="8000" dirty="0">
                <a:latin typeface="Calibri" panose="020F0502020204030204" pitchFamily="34" charset="0"/>
                <a:cs typeface="Calibri" panose="020F0502020204030204" pitchFamily="34" charset="0"/>
              </a:rPr>
            </a:br>
            <a:r>
              <a:rPr lang="en-IE" sz="8000" dirty="0" smtClean="0">
                <a:latin typeface="Calibri" panose="020F0502020204030204" pitchFamily="34" charset="0"/>
                <a:cs typeface="Calibri" panose="020F0502020204030204" pitchFamily="34" charset="0"/>
              </a:rPr>
              <a:t>	During </a:t>
            </a:r>
            <a:r>
              <a:rPr lang="en-IE" sz="8000" dirty="0">
                <a:latin typeface="Calibri" panose="020F0502020204030204" pitchFamily="34" charset="0"/>
                <a:cs typeface="Calibri" panose="020F0502020204030204" pitchFamily="34" charset="0"/>
              </a:rPr>
              <a:t>their life on earth, </a:t>
            </a:r>
            <a:br>
              <a:rPr lang="en-IE" sz="8000" dirty="0">
                <a:latin typeface="Calibri" panose="020F0502020204030204" pitchFamily="34" charset="0"/>
                <a:cs typeface="Calibri" panose="020F0502020204030204" pitchFamily="34" charset="0"/>
              </a:rPr>
            </a:br>
            <a:r>
              <a:rPr lang="en-IE" sz="8000" dirty="0" smtClean="0">
                <a:latin typeface="Calibri" panose="020F0502020204030204" pitchFamily="34" charset="0"/>
                <a:cs typeface="Calibri" panose="020F0502020204030204" pitchFamily="34" charset="0"/>
              </a:rPr>
              <a:t>	their </a:t>
            </a:r>
            <a:r>
              <a:rPr lang="en-IE" sz="8000" dirty="0">
                <a:latin typeface="Calibri" panose="020F0502020204030204" pitchFamily="34" charset="0"/>
                <a:cs typeface="Calibri" panose="020F0502020204030204" pitchFamily="34" charset="0"/>
              </a:rPr>
              <a:t>prayer supported us. </a:t>
            </a:r>
            <a:br>
              <a:rPr lang="en-IE" sz="8000" dirty="0">
                <a:latin typeface="Calibri" panose="020F0502020204030204" pitchFamily="34" charset="0"/>
                <a:cs typeface="Calibri" panose="020F0502020204030204" pitchFamily="34" charset="0"/>
              </a:rPr>
            </a:br>
            <a:r>
              <a:rPr lang="en-IE" sz="8000" dirty="0" smtClean="0">
                <a:latin typeface="Calibri" panose="020F0502020204030204" pitchFamily="34" charset="0"/>
                <a:cs typeface="Calibri" panose="020F0502020204030204" pitchFamily="34" charset="0"/>
              </a:rPr>
              <a:t>	After </a:t>
            </a:r>
            <a:r>
              <a:rPr lang="en-IE" sz="8000" dirty="0">
                <a:latin typeface="Calibri" panose="020F0502020204030204" pitchFamily="34" charset="0"/>
                <a:cs typeface="Calibri" panose="020F0502020204030204" pitchFamily="34" charset="0"/>
              </a:rPr>
              <a:t>their death, </a:t>
            </a:r>
            <a:br>
              <a:rPr lang="en-IE" sz="8000" dirty="0">
                <a:latin typeface="Calibri" panose="020F0502020204030204" pitchFamily="34" charset="0"/>
                <a:cs typeface="Calibri" panose="020F0502020204030204" pitchFamily="34" charset="0"/>
              </a:rPr>
            </a:br>
            <a:r>
              <a:rPr lang="en-IE" sz="8000" dirty="0" smtClean="0">
                <a:latin typeface="Calibri" panose="020F0502020204030204" pitchFamily="34" charset="0"/>
                <a:cs typeface="Calibri" panose="020F0502020204030204" pitchFamily="34" charset="0"/>
              </a:rPr>
              <a:t>	how </a:t>
            </a:r>
            <a:r>
              <a:rPr lang="en-IE" sz="8000" dirty="0">
                <a:latin typeface="Calibri" panose="020F0502020204030204" pitchFamily="34" charset="0"/>
                <a:cs typeface="Calibri" panose="020F0502020204030204" pitchFamily="34" charset="0"/>
              </a:rPr>
              <a:t>could we stop relying on them?’</a:t>
            </a:r>
            <a:br>
              <a:rPr lang="en-IE" sz="8000" dirty="0">
                <a:latin typeface="Calibri" panose="020F0502020204030204" pitchFamily="34" charset="0"/>
                <a:cs typeface="Calibri" panose="020F0502020204030204" pitchFamily="34" charset="0"/>
              </a:rPr>
            </a:br>
            <a:r>
              <a:rPr lang="en-IE" b="1" i="1" dirty="0"/>
              <a:t/>
            </a:r>
            <a:br>
              <a:rPr lang="en-IE" b="1" i="1" dirty="0"/>
            </a:br>
            <a:endParaRPr lang="en-IE" dirty="0"/>
          </a:p>
        </p:txBody>
      </p:sp>
    </p:spTree>
    <p:extLst>
      <p:ext uri="{BB962C8B-B14F-4D97-AF65-F5344CB8AC3E}">
        <p14:creationId xmlns:p14="http://schemas.microsoft.com/office/powerpoint/2010/main" val="847682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b="1" dirty="0" smtClean="0"/>
              <a:t>Pastoral Conversations</a:t>
            </a:r>
            <a:endParaRPr lang="en-IE" b="1" dirty="0"/>
          </a:p>
        </p:txBody>
      </p:sp>
      <p:sp>
        <p:nvSpPr>
          <p:cNvPr id="3" name="Subtitle 2"/>
          <p:cNvSpPr>
            <a:spLocks noGrp="1"/>
          </p:cNvSpPr>
          <p:nvPr>
            <p:ph type="subTitle" idx="1"/>
          </p:nvPr>
        </p:nvSpPr>
        <p:spPr/>
        <p:txBody>
          <a:bodyPr>
            <a:normAutofit/>
          </a:bodyPr>
          <a:lstStyle/>
          <a:p>
            <a:r>
              <a:rPr lang="en-IE" sz="3200" b="1" dirty="0" smtClean="0"/>
              <a:t>Remembering in a </a:t>
            </a:r>
            <a:r>
              <a:rPr lang="en-IE" sz="3200" b="1" dirty="0" err="1" smtClean="0"/>
              <a:t>Covid</a:t>
            </a:r>
            <a:r>
              <a:rPr lang="en-IE" sz="3200" b="1" dirty="0" smtClean="0"/>
              <a:t> Climate</a:t>
            </a:r>
            <a:endParaRPr lang="en-IE" sz="3200" b="1" dirty="0"/>
          </a:p>
        </p:txBody>
      </p:sp>
    </p:spTree>
    <p:extLst>
      <p:ext uri="{BB962C8B-B14F-4D97-AF65-F5344CB8AC3E}">
        <p14:creationId xmlns:p14="http://schemas.microsoft.com/office/powerpoint/2010/main" val="2965684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Some Fresh Ideas?</a:t>
            </a:r>
            <a:endParaRPr lang="en-IE"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297" y="2285999"/>
            <a:ext cx="2952205" cy="3936273"/>
          </a:xfrm>
        </p:spPr>
      </p:pic>
    </p:spTree>
    <p:extLst>
      <p:ext uri="{BB962C8B-B14F-4D97-AF65-F5344CB8AC3E}">
        <p14:creationId xmlns:p14="http://schemas.microsoft.com/office/powerpoint/2010/main" val="1501080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Chat Space</a:t>
            </a:r>
            <a:endParaRPr lang="en-IE" b="1" dirty="0"/>
          </a:p>
        </p:txBody>
      </p:sp>
      <p:pic>
        <p:nvPicPr>
          <p:cNvPr id="4" name="Content Placeholder 3" descr="What are the big questions that 2014 might answe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295400" y="2455816"/>
            <a:ext cx="9601200" cy="3409405"/>
          </a:xfrm>
        </p:spPr>
      </p:pic>
    </p:spTree>
    <p:extLst>
      <p:ext uri="{BB962C8B-B14F-4D97-AF65-F5344CB8AC3E}">
        <p14:creationId xmlns:p14="http://schemas.microsoft.com/office/powerpoint/2010/main" val="361752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Possible Questions</a:t>
            </a:r>
            <a:endParaRPr lang="en-IE" b="1" dirty="0"/>
          </a:p>
        </p:txBody>
      </p:sp>
      <p:sp>
        <p:nvSpPr>
          <p:cNvPr id="3" name="Content Placeholder 2"/>
          <p:cNvSpPr>
            <a:spLocks noGrp="1"/>
          </p:cNvSpPr>
          <p:nvPr>
            <p:ph idx="1"/>
          </p:nvPr>
        </p:nvSpPr>
        <p:spPr/>
        <p:txBody>
          <a:bodyPr/>
          <a:lstStyle/>
          <a:p>
            <a:r>
              <a:rPr lang="en-US" dirty="0" smtClean="0"/>
              <a:t>What will a remembrance service on your parish webcam look like?</a:t>
            </a:r>
          </a:p>
          <a:p>
            <a:endParaRPr lang="en-US" dirty="0"/>
          </a:p>
          <a:p>
            <a:r>
              <a:rPr lang="en-US" dirty="0" smtClean="0"/>
              <a:t>What will people see?</a:t>
            </a:r>
          </a:p>
          <a:p>
            <a:endParaRPr lang="en-US" dirty="0"/>
          </a:p>
          <a:p>
            <a:r>
              <a:rPr lang="en-US" dirty="0" smtClean="0"/>
              <a:t>What will they hear? Use of different voices -</a:t>
            </a:r>
            <a:endParaRPr lang="en-IE" dirty="0"/>
          </a:p>
        </p:txBody>
      </p:sp>
    </p:spTree>
    <p:extLst>
      <p:ext uri="{BB962C8B-B14F-4D97-AF65-F5344CB8AC3E}">
        <p14:creationId xmlns:p14="http://schemas.microsoft.com/office/powerpoint/2010/main" val="685018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A reflection based on Colossians 1: 17b-20</a:t>
            </a:r>
            <a:r>
              <a:rPr lang="en-IE" dirty="0"/>
              <a:t/>
            </a:r>
            <a:br>
              <a:rPr lang="en-IE" dirty="0"/>
            </a:br>
            <a:endParaRPr lang="en-IE" dirty="0"/>
          </a:p>
        </p:txBody>
      </p:sp>
      <p:sp>
        <p:nvSpPr>
          <p:cNvPr id="3" name="Content Placeholder 2"/>
          <p:cNvSpPr>
            <a:spLocks noGrp="1"/>
          </p:cNvSpPr>
          <p:nvPr>
            <p:ph idx="1"/>
          </p:nvPr>
        </p:nvSpPr>
        <p:spPr/>
        <p:txBody>
          <a:bodyPr>
            <a:normAutofit fontScale="40000" lnSpcReduction="20000"/>
          </a:bodyPr>
          <a:lstStyle/>
          <a:p>
            <a:r>
              <a:rPr lang="en-IE" sz="5100" dirty="0" smtClean="0">
                <a:latin typeface="Calibri" panose="020F0502020204030204" pitchFamily="34" charset="0"/>
                <a:cs typeface="Calibri" panose="020F0502020204030204" pitchFamily="34" charset="0"/>
              </a:rPr>
              <a:t>St </a:t>
            </a:r>
            <a:r>
              <a:rPr lang="en-IE" sz="5100" dirty="0">
                <a:latin typeface="Calibri" panose="020F0502020204030204" pitchFamily="34" charset="0"/>
                <a:cs typeface="Calibri" panose="020F0502020204030204" pitchFamily="34" charset="0"/>
              </a:rPr>
              <a:t>Paul wrote with great conviction: </a:t>
            </a:r>
          </a:p>
          <a:p>
            <a:r>
              <a:rPr lang="en-IE" sz="5100" b="1" i="1" dirty="0">
                <a:latin typeface="Calibri" panose="020F0502020204030204" pitchFamily="34" charset="0"/>
                <a:cs typeface="Calibri" panose="020F0502020204030204" pitchFamily="34" charset="0"/>
              </a:rPr>
              <a:t>“In Christ Jesus all things hold together.”</a:t>
            </a:r>
            <a:br>
              <a:rPr lang="en-IE" sz="5100" b="1" i="1" dirty="0">
                <a:latin typeface="Calibri" panose="020F0502020204030204" pitchFamily="34" charset="0"/>
                <a:cs typeface="Calibri" panose="020F0502020204030204" pitchFamily="34" charset="0"/>
              </a:rPr>
            </a:br>
            <a:endParaRPr lang="en-IE" sz="5100" dirty="0">
              <a:latin typeface="Calibri" panose="020F0502020204030204" pitchFamily="34" charset="0"/>
              <a:cs typeface="Calibri" panose="020F0502020204030204" pitchFamily="34" charset="0"/>
            </a:endParaRPr>
          </a:p>
          <a:p>
            <a:r>
              <a:rPr lang="en-IE" sz="5100" dirty="0">
                <a:latin typeface="Calibri" panose="020F0502020204030204" pitchFamily="34" charset="0"/>
                <a:cs typeface="Calibri" panose="020F0502020204030204" pitchFamily="34" charset="0"/>
              </a:rPr>
              <a:t>So when I feel as though things are falling apart </a:t>
            </a:r>
            <a:br>
              <a:rPr lang="en-IE" sz="5100" dirty="0">
                <a:latin typeface="Calibri" panose="020F0502020204030204" pitchFamily="34" charset="0"/>
                <a:cs typeface="Calibri" panose="020F0502020204030204" pitchFamily="34" charset="0"/>
              </a:rPr>
            </a:br>
            <a:r>
              <a:rPr lang="en-IE" sz="5100" dirty="0">
                <a:latin typeface="Calibri" panose="020F0502020204030204" pitchFamily="34" charset="0"/>
                <a:cs typeface="Calibri" panose="020F0502020204030204" pitchFamily="34" charset="0"/>
              </a:rPr>
              <a:t>because of the rawness of grief</a:t>
            </a:r>
            <a:br>
              <a:rPr lang="en-IE" sz="5100" dirty="0">
                <a:latin typeface="Calibri" panose="020F0502020204030204" pitchFamily="34" charset="0"/>
                <a:cs typeface="Calibri" panose="020F0502020204030204" pitchFamily="34" charset="0"/>
              </a:rPr>
            </a:br>
            <a:r>
              <a:rPr lang="en-IE" sz="5100" dirty="0">
                <a:latin typeface="Calibri" panose="020F0502020204030204" pitchFamily="34" charset="0"/>
                <a:cs typeface="Calibri" panose="020F0502020204030204" pitchFamily="34" charset="0"/>
              </a:rPr>
              <a:t>or I feel guilty because I didn’t remember them today.</a:t>
            </a:r>
            <a:br>
              <a:rPr lang="en-IE" sz="5100" dirty="0">
                <a:latin typeface="Calibri" panose="020F0502020204030204" pitchFamily="34" charset="0"/>
                <a:cs typeface="Calibri" panose="020F0502020204030204" pitchFamily="34" charset="0"/>
              </a:rPr>
            </a:br>
            <a:r>
              <a:rPr lang="en-IE" sz="5100" dirty="0">
                <a:latin typeface="Calibri" panose="020F0502020204030204" pitchFamily="34" charset="0"/>
                <a:cs typeface="Calibri" panose="020F0502020204030204" pitchFamily="34" charset="0"/>
              </a:rPr>
              <a:t>Or I wonder: what will happen to all these precious memories </a:t>
            </a:r>
            <a:br>
              <a:rPr lang="en-IE" sz="5100" dirty="0">
                <a:latin typeface="Calibri" panose="020F0502020204030204" pitchFamily="34" charset="0"/>
                <a:cs typeface="Calibri" panose="020F0502020204030204" pitchFamily="34" charset="0"/>
              </a:rPr>
            </a:br>
            <a:r>
              <a:rPr lang="en-IE" sz="5100" dirty="0">
                <a:latin typeface="Calibri" panose="020F0502020204030204" pitchFamily="34" charset="0"/>
                <a:cs typeface="Calibri" panose="020F0502020204030204" pitchFamily="34" charset="0"/>
              </a:rPr>
              <a:t>when I forget? </a:t>
            </a:r>
            <a:br>
              <a:rPr lang="en-IE" sz="5100" dirty="0">
                <a:latin typeface="Calibri" panose="020F0502020204030204" pitchFamily="34" charset="0"/>
                <a:cs typeface="Calibri" panose="020F0502020204030204" pitchFamily="34" charset="0"/>
              </a:rPr>
            </a:br>
            <a:r>
              <a:rPr lang="en-IE" sz="5100" dirty="0">
                <a:latin typeface="Calibri" panose="020F0502020204030204" pitchFamily="34" charset="0"/>
                <a:cs typeface="Calibri" panose="020F0502020204030204" pitchFamily="34" charset="0"/>
              </a:rPr>
              <a:t>I trust that in Jesus all things hold together.</a:t>
            </a:r>
            <a:br>
              <a:rPr lang="en-IE" sz="5100" dirty="0">
                <a:latin typeface="Calibri" panose="020F0502020204030204" pitchFamily="34" charset="0"/>
                <a:cs typeface="Calibri" panose="020F0502020204030204" pitchFamily="34" charset="0"/>
              </a:rPr>
            </a:br>
            <a:r>
              <a:rPr lang="en-IE" sz="5100" dirty="0">
                <a:latin typeface="Calibri" panose="020F0502020204030204" pitchFamily="34" charset="0"/>
                <a:cs typeface="Calibri" panose="020F0502020204030204" pitchFamily="34" charset="0"/>
              </a:rPr>
              <a:t>And I can trust that the love of God, which has overcome all things,</a:t>
            </a:r>
            <a:br>
              <a:rPr lang="en-IE" sz="5100" dirty="0">
                <a:latin typeface="Calibri" panose="020F0502020204030204" pitchFamily="34" charset="0"/>
                <a:cs typeface="Calibri" panose="020F0502020204030204" pitchFamily="34" charset="0"/>
              </a:rPr>
            </a:br>
            <a:r>
              <a:rPr lang="en-IE" sz="5100" dirty="0">
                <a:latin typeface="Calibri" panose="020F0502020204030204" pitchFamily="34" charset="0"/>
                <a:cs typeface="Calibri" panose="020F0502020204030204" pitchFamily="34" charset="0"/>
              </a:rPr>
              <a:t>will hold us together again. </a:t>
            </a:r>
            <a:r>
              <a:rPr lang="en-IE" dirty="0"/>
              <a:t/>
            </a:r>
            <a:br>
              <a:rPr lang="en-IE" dirty="0"/>
            </a:br>
            <a:endParaRPr lang="en-IE" dirty="0"/>
          </a:p>
          <a:p>
            <a:endParaRPr lang="en-IE" dirty="0"/>
          </a:p>
        </p:txBody>
      </p:sp>
    </p:spTree>
    <p:extLst>
      <p:ext uri="{BB962C8B-B14F-4D97-AF65-F5344CB8AC3E}">
        <p14:creationId xmlns:p14="http://schemas.microsoft.com/office/powerpoint/2010/main" val="994100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
            </a:r>
            <a:r>
              <a:rPr lang="en-US" b="1" dirty="0" smtClean="0"/>
              <a:t>esources</a:t>
            </a:r>
            <a:endParaRPr lang="en-IE" b="1" dirty="0"/>
          </a:p>
        </p:txBody>
      </p:sp>
      <p:sp>
        <p:nvSpPr>
          <p:cNvPr id="3" name="Content Placeholder 2"/>
          <p:cNvSpPr>
            <a:spLocks noGrp="1"/>
          </p:cNvSpPr>
          <p:nvPr>
            <p:ph idx="1"/>
          </p:nvPr>
        </p:nvSpPr>
        <p:spPr/>
        <p:txBody>
          <a:bodyPr>
            <a:normAutofit lnSpcReduction="10000"/>
          </a:bodyPr>
          <a:lstStyle/>
          <a:p>
            <a:r>
              <a:rPr lang="en-US" dirty="0" smtClean="0"/>
              <a:t>www.litmus.dublindiocese.ie</a:t>
            </a:r>
          </a:p>
          <a:p>
            <a:r>
              <a:rPr lang="en-US" dirty="0" smtClean="0"/>
              <a:t>Funeral Ministry</a:t>
            </a:r>
          </a:p>
          <a:p>
            <a:pPr lvl="1"/>
            <a:r>
              <a:rPr lang="en-US" dirty="0" smtClean="0"/>
              <a:t>Resources books</a:t>
            </a:r>
          </a:p>
          <a:p>
            <a:pPr lvl="1"/>
            <a:r>
              <a:rPr lang="en-US" dirty="0" smtClean="0"/>
              <a:t>Prayer resources</a:t>
            </a:r>
          </a:p>
          <a:p>
            <a:r>
              <a:rPr lang="en-US" dirty="0" smtClean="0"/>
              <a:t>Remembrance Services</a:t>
            </a:r>
          </a:p>
          <a:p>
            <a:pPr lvl="1"/>
            <a:r>
              <a:rPr lang="en-US" dirty="0" smtClean="0"/>
              <a:t>2006 – 2019</a:t>
            </a:r>
          </a:p>
          <a:p>
            <a:pPr lvl="1"/>
            <a:r>
              <a:rPr lang="en-US" dirty="0" smtClean="0"/>
              <a:t>Texts, music etc.</a:t>
            </a:r>
          </a:p>
          <a:p>
            <a:endParaRPr lang="en-IE" dirty="0"/>
          </a:p>
        </p:txBody>
      </p:sp>
    </p:spTree>
    <p:extLst>
      <p:ext uri="{BB962C8B-B14F-4D97-AF65-F5344CB8AC3E}">
        <p14:creationId xmlns:p14="http://schemas.microsoft.com/office/powerpoint/2010/main" val="221515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Chat Space</a:t>
            </a:r>
            <a:endParaRPr lang="en-IE" b="1" dirty="0"/>
          </a:p>
        </p:txBody>
      </p:sp>
      <p:pic>
        <p:nvPicPr>
          <p:cNvPr id="4" name="Content Placeholder 3" descr="What are the big questions that 2014 might answe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295400" y="2455816"/>
            <a:ext cx="9601200" cy="3409405"/>
          </a:xfrm>
        </p:spPr>
      </p:pic>
    </p:spTree>
    <p:extLst>
      <p:ext uri="{BB962C8B-B14F-4D97-AF65-F5344CB8AC3E}">
        <p14:creationId xmlns:p14="http://schemas.microsoft.com/office/powerpoint/2010/main" val="2415666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Chat Space</a:t>
            </a:r>
            <a:endParaRPr lang="en-IE" b="1" dirty="0"/>
          </a:p>
        </p:txBody>
      </p:sp>
      <p:sp>
        <p:nvSpPr>
          <p:cNvPr id="3" name="Content Placeholder 2"/>
          <p:cNvSpPr>
            <a:spLocks noGrp="1"/>
          </p:cNvSpPr>
          <p:nvPr>
            <p:ph idx="1"/>
          </p:nvPr>
        </p:nvSpPr>
        <p:spPr/>
        <p:txBody>
          <a:bodyPr/>
          <a:lstStyle/>
          <a:p>
            <a:r>
              <a:rPr lang="en-IE" dirty="0" smtClean="0"/>
              <a:t>Any further thoughts about resources</a:t>
            </a:r>
            <a:endParaRPr lang="en-IE" dirty="0"/>
          </a:p>
        </p:txBody>
      </p:sp>
    </p:spTree>
    <p:extLst>
      <p:ext uri="{BB962C8B-B14F-4D97-AF65-F5344CB8AC3E}">
        <p14:creationId xmlns:p14="http://schemas.microsoft.com/office/powerpoint/2010/main" val="1751280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Image</a:t>
            </a:r>
            <a:endParaRPr lang="en-I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4795" y="640081"/>
            <a:ext cx="8580325" cy="5564776"/>
          </a:xfrm>
        </p:spPr>
      </p:pic>
    </p:spTree>
    <p:extLst>
      <p:ext uri="{BB962C8B-B14F-4D97-AF65-F5344CB8AC3E}">
        <p14:creationId xmlns:p14="http://schemas.microsoft.com/office/powerpoint/2010/main" val="1005854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atin typeface="Calibri" panose="020F0502020204030204" pitchFamily="34" charset="0"/>
                <a:cs typeface="Calibri" panose="020F0502020204030204" pitchFamily="34" charset="0"/>
              </a:rPr>
              <a:t>Intercessions</a:t>
            </a:r>
            <a:endParaRPr lang="en-IE"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IE" dirty="0" smtClean="0"/>
              <a:t> </a:t>
            </a:r>
            <a:r>
              <a:rPr lang="en-IE" dirty="0"/>
              <a:t>Intro: Our God is Lord of the living and of the dead. We are all in God’s hands. With the trusting of faith then, we present our intentions</a:t>
            </a:r>
            <a:r>
              <a:rPr lang="en-IE" dirty="0" smtClean="0"/>
              <a:t>:</a:t>
            </a:r>
          </a:p>
          <a:p>
            <a:pPr marL="0" indent="0">
              <a:buNone/>
            </a:pPr>
            <a:r>
              <a:rPr lang="en-IE" dirty="0" smtClean="0"/>
              <a:t> </a:t>
            </a:r>
            <a:r>
              <a:rPr lang="en-IE" dirty="0"/>
              <a:t>Let us pray for all our parishioners who have died this past year whom we remember this evening by name before the Lord. May the tender mercy of our God grant them unending light and peace. Lord hear us</a:t>
            </a:r>
            <a:r>
              <a:rPr lang="en-IE" dirty="0" smtClean="0"/>
              <a:t>…</a:t>
            </a:r>
            <a:endParaRPr lang="en-IE" dirty="0"/>
          </a:p>
        </p:txBody>
      </p:sp>
    </p:spTree>
    <p:extLst>
      <p:ext uri="{BB962C8B-B14F-4D97-AF65-F5344CB8AC3E}">
        <p14:creationId xmlns:p14="http://schemas.microsoft.com/office/powerpoint/2010/main" val="2782787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We pray for families who, because of COVID restrictions, could not honour their deceased loved ones as fully as they would have liked, who were deprived too of our physical presence and support. May we continue to reach out to them. May the Risen Christ sustain them. Lord hear us…</a:t>
            </a:r>
          </a:p>
        </p:txBody>
      </p:sp>
    </p:spTree>
    <p:extLst>
      <p:ext uri="{BB962C8B-B14F-4D97-AF65-F5344CB8AC3E}">
        <p14:creationId xmlns:p14="http://schemas.microsoft.com/office/powerpoint/2010/main" val="206645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atin typeface="Calibri" panose="020F0502020204030204" pitchFamily="34" charset="0"/>
                <a:cs typeface="Calibri" panose="020F0502020204030204" pitchFamily="34" charset="0"/>
              </a:rPr>
              <a:t>Menu</a:t>
            </a:r>
            <a:endParaRPr lang="en-IE"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IE" dirty="0" smtClean="0">
                <a:latin typeface="Calibri" panose="020F0502020204030204" pitchFamily="34" charset="0"/>
                <a:cs typeface="Calibri" panose="020F0502020204030204" pitchFamily="34" charset="0"/>
              </a:rPr>
              <a:t>Welcome</a:t>
            </a:r>
          </a:p>
          <a:p>
            <a:r>
              <a:rPr lang="en-IE" dirty="0" smtClean="0">
                <a:latin typeface="Calibri" panose="020F0502020204030204" pitchFamily="34" charset="0"/>
                <a:cs typeface="Calibri" panose="020F0502020204030204" pitchFamily="34" charset="0"/>
              </a:rPr>
              <a:t>Outline</a:t>
            </a:r>
          </a:p>
          <a:p>
            <a:r>
              <a:rPr lang="en-IE" dirty="0" smtClean="0">
                <a:latin typeface="Calibri" panose="020F0502020204030204" pitchFamily="34" charset="0"/>
                <a:cs typeface="Calibri" panose="020F0502020204030204" pitchFamily="34" charset="0"/>
              </a:rPr>
              <a:t>Prayer			</a:t>
            </a:r>
            <a:r>
              <a:rPr lang="en-IE" i="1" dirty="0" smtClean="0">
                <a:latin typeface="Calibri" panose="020F0502020204030204" pitchFamily="34" charset="0"/>
                <a:cs typeface="Calibri" panose="020F0502020204030204" pitchFamily="34" charset="0"/>
              </a:rPr>
              <a:t>Chat</a:t>
            </a:r>
          </a:p>
          <a:p>
            <a:r>
              <a:rPr lang="en-IE" dirty="0" smtClean="0">
                <a:latin typeface="Calibri" panose="020F0502020204030204" pitchFamily="34" charset="0"/>
                <a:cs typeface="Calibri" panose="020F0502020204030204" pitchFamily="34" charset="0"/>
              </a:rPr>
              <a:t>Ideas			</a:t>
            </a:r>
            <a:r>
              <a:rPr lang="en-IE" i="1" dirty="0" smtClean="0">
                <a:latin typeface="Calibri" panose="020F0502020204030204" pitchFamily="34" charset="0"/>
                <a:cs typeface="Calibri" panose="020F0502020204030204" pitchFamily="34" charset="0"/>
              </a:rPr>
              <a:t>Chat</a:t>
            </a:r>
          </a:p>
          <a:p>
            <a:r>
              <a:rPr lang="en-IE" dirty="0" smtClean="0">
                <a:latin typeface="Calibri" panose="020F0502020204030204" pitchFamily="34" charset="0"/>
                <a:cs typeface="Calibri" panose="020F0502020204030204" pitchFamily="34" charset="0"/>
              </a:rPr>
              <a:t>Resources		</a:t>
            </a:r>
            <a:r>
              <a:rPr lang="en-IE" i="1" dirty="0" smtClean="0">
                <a:latin typeface="Calibri" panose="020F0502020204030204" pitchFamily="34" charset="0"/>
                <a:cs typeface="Calibri" panose="020F0502020204030204" pitchFamily="34" charset="0"/>
              </a:rPr>
              <a:t>Chat</a:t>
            </a:r>
          </a:p>
          <a:p>
            <a:r>
              <a:rPr lang="en-IE" dirty="0" smtClean="0">
                <a:latin typeface="Calibri" panose="020F0502020204030204" pitchFamily="34" charset="0"/>
                <a:cs typeface="Calibri" panose="020F0502020204030204" pitchFamily="34" charset="0"/>
              </a:rPr>
              <a:t>Prayer</a:t>
            </a:r>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2982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We pray for all who mourn and grieve and live with the pain and ache of separation. May faces of compassion and listening ears transfigure their burden. May the Holy Spirit be their strength and consolation. Lord hear us…</a:t>
            </a:r>
          </a:p>
        </p:txBody>
      </p:sp>
    </p:spTree>
    <p:extLst>
      <p:ext uri="{BB962C8B-B14F-4D97-AF65-F5344CB8AC3E}">
        <p14:creationId xmlns:p14="http://schemas.microsoft.com/office/powerpoint/2010/main" val="1839020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Conclusion: We lift up all these intentions with the unspoken sighs of our hearts as we pray: Our Father…</a:t>
            </a:r>
          </a:p>
        </p:txBody>
      </p:sp>
    </p:spTree>
    <p:extLst>
      <p:ext uri="{BB962C8B-B14F-4D97-AF65-F5344CB8AC3E}">
        <p14:creationId xmlns:p14="http://schemas.microsoft.com/office/powerpoint/2010/main" val="2555134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t>Conclusion </a:t>
            </a:r>
            <a:r>
              <a:rPr lang="en-IE" dirty="0"/>
              <a:t/>
            </a:r>
            <a:br>
              <a:rPr lang="en-IE" dirty="0"/>
            </a:br>
            <a:endParaRPr lang="en-IE" dirty="0"/>
          </a:p>
        </p:txBody>
      </p:sp>
      <p:sp>
        <p:nvSpPr>
          <p:cNvPr id="3" name="Content Placeholder 2"/>
          <p:cNvSpPr>
            <a:spLocks noGrp="1"/>
          </p:cNvSpPr>
          <p:nvPr>
            <p:ph idx="1"/>
          </p:nvPr>
        </p:nvSpPr>
        <p:spPr/>
        <p:txBody>
          <a:bodyPr>
            <a:normAutofit/>
          </a:bodyPr>
          <a:lstStyle/>
          <a:p>
            <a:pPr marL="0" indent="0">
              <a:buNone/>
            </a:pPr>
            <a:r>
              <a:rPr lang="en-IE" dirty="0" smtClean="0">
                <a:latin typeface="Calibri" panose="020F0502020204030204" pitchFamily="34" charset="0"/>
                <a:cs typeface="Calibri" panose="020F0502020204030204" pitchFamily="34" charset="0"/>
              </a:rPr>
              <a:t>May </a:t>
            </a:r>
            <a:r>
              <a:rPr lang="en-IE" dirty="0">
                <a:latin typeface="Calibri" panose="020F0502020204030204" pitchFamily="34" charset="0"/>
                <a:cs typeface="Calibri" panose="020F0502020204030204" pitchFamily="34" charset="0"/>
              </a:rPr>
              <a:t>the love of God </a:t>
            </a:r>
          </a:p>
          <a:p>
            <a:pPr marL="0" indent="0">
              <a:buNone/>
            </a:pPr>
            <a:r>
              <a:rPr lang="en-IE" dirty="0">
                <a:latin typeface="Calibri" panose="020F0502020204030204" pitchFamily="34" charset="0"/>
                <a:cs typeface="Calibri" panose="020F0502020204030204" pitchFamily="34" charset="0"/>
              </a:rPr>
              <a:t>and the peace of the Lord Jesus Christ </a:t>
            </a:r>
          </a:p>
          <a:p>
            <a:pPr marL="0" indent="0">
              <a:buNone/>
            </a:pPr>
            <a:r>
              <a:rPr lang="en-IE" dirty="0">
                <a:latin typeface="Calibri" panose="020F0502020204030204" pitchFamily="34" charset="0"/>
                <a:cs typeface="Calibri" panose="020F0502020204030204" pitchFamily="34" charset="0"/>
              </a:rPr>
              <a:t>bless and console us </a:t>
            </a:r>
            <a:br>
              <a:rPr lang="en-IE" dirty="0">
                <a:latin typeface="Calibri" panose="020F0502020204030204" pitchFamily="34" charset="0"/>
                <a:cs typeface="Calibri" panose="020F0502020204030204" pitchFamily="34" charset="0"/>
              </a:rPr>
            </a:br>
            <a:r>
              <a:rPr lang="en-IE" dirty="0">
                <a:latin typeface="Calibri" panose="020F0502020204030204" pitchFamily="34" charset="0"/>
                <a:cs typeface="Calibri" panose="020F0502020204030204" pitchFamily="34" charset="0"/>
              </a:rPr>
              <a:t>and gently wipe every tear from our eyes:</a:t>
            </a:r>
            <a:br>
              <a:rPr lang="en-IE"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In the name of the Father and of the Son </a:t>
            </a:r>
            <a:endParaRPr lang="en-IE"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and of the Holy Spirit. </a:t>
            </a:r>
            <a:r>
              <a:rPr lang="en-GB" b="1" i="1" dirty="0">
                <a:latin typeface="Calibri" panose="020F0502020204030204" pitchFamily="34" charset="0"/>
                <a:cs typeface="Calibri" panose="020F0502020204030204" pitchFamily="34" charset="0"/>
              </a:rPr>
              <a:t>All:    </a:t>
            </a:r>
            <a:r>
              <a:rPr lang="en-GB" b="1" dirty="0">
                <a:latin typeface="Calibri" panose="020F0502020204030204" pitchFamily="34" charset="0"/>
                <a:cs typeface="Calibri" panose="020F0502020204030204" pitchFamily="34" charset="0"/>
              </a:rPr>
              <a:t>Amen.</a:t>
            </a:r>
            <a:endParaRPr lang="en-IE" dirty="0">
              <a:latin typeface="Calibri" panose="020F0502020204030204" pitchFamily="34" charset="0"/>
              <a:cs typeface="Calibri" panose="020F0502020204030204" pitchFamily="34" charset="0"/>
            </a:endParaRPr>
          </a:p>
          <a:p>
            <a:endParaRPr lang="en-IE" dirty="0"/>
          </a:p>
          <a:p>
            <a:endParaRPr lang="en-IE" dirty="0"/>
          </a:p>
        </p:txBody>
      </p:sp>
    </p:spTree>
    <p:extLst>
      <p:ext uri="{BB962C8B-B14F-4D97-AF65-F5344CB8AC3E}">
        <p14:creationId xmlns:p14="http://schemas.microsoft.com/office/powerpoint/2010/main" val="3356902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Next Step</a:t>
            </a:r>
            <a:endParaRPr lang="en-IE" dirty="0"/>
          </a:p>
        </p:txBody>
      </p:sp>
      <p:sp>
        <p:nvSpPr>
          <p:cNvPr id="3" name="Content Placeholder 2"/>
          <p:cNvSpPr>
            <a:spLocks noGrp="1"/>
          </p:cNvSpPr>
          <p:nvPr>
            <p:ph idx="1"/>
          </p:nvPr>
        </p:nvSpPr>
        <p:spPr/>
        <p:txBody>
          <a:bodyPr/>
          <a:lstStyle/>
          <a:p>
            <a:r>
              <a:rPr lang="en-IE" dirty="0" smtClean="0">
                <a:latin typeface="Calibri" panose="020F0502020204030204" pitchFamily="34" charset="0"/>
                <a:cs typeface="Calibri" panose="020F0502020204030204" pitchFamily="34" charset="0"/>
              </a:rPr>
              <a:t>Grainne will send link</a:t>
            </a:r>
          </a:p>
          <a:p>
            <a:r>
              <a:rPr lang="en-IE" dirty="0" smtClean="0">
                <a:latin typeface="Calibri" panose="020F0502020204030204" pitchFamily="34" charset="0"/>
                <a:cs typeface="Calibri" panose="020F0502020204030204" pitchFamily="34" charset="0"/>
              </a:rPr>
              <a:t>Chat with your own team</a:t>
            </a:r>
          </a:p>
          <a:p>
            <a:r>
              <a:rPr lang="en-IE" dirty="0" smtClean="0">
                <a:latin typeface="Calibri" panose="020F0502020204030204" pitchFamily="34" charset="0"/>
                <a:cs typeface="Calibri" panose="020F0502020204030204" pitchFamily="34" charset="0"/>
              </a:rPr>
              <a:t>Check your email for updates</a:t>
            </a:r>
          </a:p>
          <a:p>
            <a:r>
              <a:rPr lang="en-IE" dirty="0" smtClean="0">
                <a:latin typeface="Calibri" panose="020F0502020204030204" pitchFamily="34" charset="0"/>
                <a:cs typeface="Calibri" panose="020F0502020204030204" pitchFamily="34" charset="0"/>
              </a:rPr>
              <a:t>Stay safe and keep the calm</a:t>
            </a:r>
          </a:p>
          <a:p>
            <a:endParaRPr lang="en-IE" dirty="0"/>
          </a:p>
        </p:txBody>
      </p:sp>
    </p:spTree>
    <p:extLst>
      <p:ext uri="{BB962C8B-B14F-4D97-AF65-F5344CB8AC3E}">
        <p14:creationId xmlns:p14="http://schemas.microsoft.com/office/powerpoint/2010/main" val="1061489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t>Shelter Me</a:t>
            </a:r>
            <a:r>
              <a:rPr lang="en-IE" dirty="0" smtClean="0"/>
              <a:t/>
            </a:r>
            <a:br>
              <a:rPr lang="en-IE" dirty="0" smtClean="0"/>
            </a:br>
            <a:r>
              <a:rPr lang="en-IE" dirty="0" smtClean="0"/>
              <a:t>(Michael </a:t>
            </a:r>
            <a:r>
              <a:rPr lang="en-IE" dirty="0" err="1" smtClean="0"/>
              <a:t>Joncas</a:t>
            </a:r>
            <a:r>
              <a:rPr lang="en-IE" dirty="0" smtClean="0"/>
              <a:t>)</a:t>
            </a:r>
            <a:endParaRPr lang="en-IE" dirty="0"/>
          </a:p>
        </p:txBody>
      </p:sp>
      <p:pic>
        <p:nvPicPr>
          <p:cNvPr id="4" name="F3KifN7Jfpc"/>
          <p:cNvPicPr>
            <a:picLocks noGrp="1" noRot="1" noChangeAspect="1"/>
          </p:cNvPicPr>
          <p:nvPr>
            <p:ph idx="1"/>
            <a:videoFile r:link="rId1"/>
          </p:nvPr>
        </p:nvPicPr>
        <p:blipFill>
          <a:blip r:embed="rId3"/>
          <a:stretch>
            <a:fillRect/>
          </a:stretch>
        </p:blipFill>
        <p:spPr>
          <a:xfrm>
            <a:off x="2448116" y="2418443"/>
            <a:ext cx="6409510" cy="3605349"/>
          </a:xfrm>
          <a:prstGeom prst="rect">
            <a:avLst/>
          </a:prstGeom>
        </p:spPr>
      </p:pic>
    </p:spTree>
    <p:extLst>
      <p:ext uri="{BB962C8B-B14F-4D97-AF65-F5344CB8AC3E}">
        <p14:creationId xmlns:p14="http://schemas.microsoft.com/office/powerpoint/2010/main" val="416111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Calm Me Lord</a:t>
            </a:r>
            <a:br>
              <a:rPr lang="en-US" b="1" dirty="0" smtClean="0"/>
            </a:br>
            <a:r>
              <a:rPr lang="en-IE" dirty="0" smtClean="0"/>
              <a:t>(Margaret Rizza)</a:t>
            </a:r>
            <a:endParaRPr lang="en-IE" dirty="0"/>
          </a:p>
        </p:txBody>
      </p:sp>
      <p:pic>
        <p:nvPicPr>
          <p:cNvPr id="4" name="ZE0qGVzpz7M"/>
          <p:cNvPicPr>
            <a:picLocks noGrp="1" noRot="1" noChangeAspect="1"/>
          </p:cNvPicPr>
          <p:nvPr>
            <p:ph idx="1"/>
            <a:videoFile r:link="rId1"/>
          </p:nvPr>
        </p:nvPicPr>
        <p:blipFill>
          <a:blip r:embed="rId3"/>
          <a:stretch>
            <a:fillRect/>
          </a:stretch>
        </p:blipFill>
        <p:spPr>
          <a:xfrm>
            <a:off x="2973172" y="2563618"/>
            <a:ext cx="6450091" cy="3628176"/>
          </a:xfrm>
          <a:prstGeom prst="rect">
            <a:avLst/>
          </a:prstGeom>
        </p:spPr>
      </p:pic>
    </p:spTree>
    <p:extLst>
      <p:ext uri="{BB962C8B-B14F-4D97-AF65-F5344CB8AC3E}">
        <p14:creationId xmlns:p14="http://schemas.microsoft.com/office/powerpoint/2010/main" val="103616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atin typeface="Calibri" panose="020F0502020204030204" pitchFamily="34" charset="0"/>
                <a:cs typeface="Calibri" panose="020F0502020204030204" pitchFamily="34" charset="0"/>
              </a:rPr>
              <a:t>Mark </a:t>
            </a:r>
            <a:r>
              <a:rPr lang="en-IE" b="1" dirty="0">
                <a:latin typeface="Calibri" panose="020F0502020204030204" pitchFamily="34" charset="0"/>
                <a:cs typeface="Calibri" panose="020F0502020204030204" pitchFamily="34" charset="0"/>
              </a:rPr>
              <a:t>4:35-41 </a:t>
            </a:r>
            <a:endParaRPr lang="en-IE" dirty="0"/>
          </a:p>
        </p:txBody>
      </p:sp>
      <p:sp>
        <p:nvSpPr>
          <p:cNvPr id="3" name="Content Placeholder 2"/>
          <p:cNvSpPr>
            <a:spLocks noGrp="1"/>
          </p:cNvSpPr>
          <p:nvPr>
            <p:ph idx="1"/>
          </p:nvPr>
        </p:nvSpPr>
        <p:spPr>
          <a:xfrm>
            <a:off x="1295402" y="2481943"/>
            <a:ext cx="9601194" cy="3657599"/>
          </a:xfrm>
        </p:spPr>
        <p:txBody>
          <a:bodyPr>
            <a:normAutofit fontScale="25000" lnSpcReduction="20000"/>
          </a:bodyPr>
          <a:lstStyle/>
          <a:p>
            <a:pPr marL="0" indent="0">
              <a:buNone/>
            </a:pPr>
            <a:endParaRPr lang="en-IE" sz="11200" dirty="0">
              <a:latin typeface="Calibri" panose="020F0502020204030204" pitchFamily="34" charset="0"/>
              <a:cs typeface="Calibri" panose="020F0502020204030204" pitchFamily="34" charset="0"/>
            </a:endParaRPr>
          </a:p>
          <a:p>
            <a:pPr marL="0" indent="0">
              <a:buNone/>
            </a:pPr>
            <a:r>
              <a:rPr lang="en-IE" sz="11200" dirty="0" smtClean="0">
                <a:latin typeface="Calibri" panose="020F0502020204030204" pitchFamily="34" charset="0"/>
                <a:cs typeface="Calibri" panose="020F0502020204030204" pitchFamily="34" charset="0"/>
              </a:rPr>
              <a:t>With </a:t>
            </a:r>
            <a:r>
              <a:rPr lang="en-IE" sz="11200" dirty="0">
                <a:latin typeface="Calibri" panose="020F0502020204030204" pitchFamily="34" charset="0"/>
                <a:cs typeface="Calibri" panose="020F0502020204030204" pitchFamily="34" charset="0"/>
              </a:rPr>
              <a:t>the coming of evening that same day, </a:t>
            </a:r>
            <a:r>
              <a:rPr lang="en-IE" sz="11200" dirty="0" smtClean="0">
                <a:latin typeface="Calibri" panose="020F0502020204030204" pitchFamily="34" charset="0"/>
                <a:cs typeface="Calibri" panose="020F0502020204030204" pitchFamily="34" charset="0"/>
              </a:rPr>
              <a:t>Jesus </a:t>
            </a:r>
            <a:r>
              <a:rPr lang="en-IE" sz="11200" dirty="0">
                <a:latin typeface="Calibri" panose="020F0502020204030204" pitchFamily="34" charset="0"/>
                <a:cs typeface="Calibri" panose="020F0502020204030204" pitchFamily="34" charset="0"/>
              </a:rPr>
              <a:t>said to his disciples: </a:t>
            </a:r>
            <a:br>
              <a:rPr lang="en-IE" sz="11200" dirty="0">
                <a:latin typeface="Calibri" panose="020F0502020204030204" pitchFamily="34" charset="0"/>
                <a:cs typeface="Calibri" panose="020F0502020204030204" pitchFamily="34" charset="0"/>
              </a:rPr>
            </a:br>
            <a:r>
              <a:rPr lang="en-IE" sz="11200" dirty="0">
                <a:latin typeface="Calibri" panose="020F0502020204030204" pitchFamily="34" charset="0"/>
                <a:cs typeface="Calibri" panose="020F0502020204030204" pitchFamily="34" charset="0"/>
              </a:rPr>
              <a:t>"Let us cross over to the other side." </a:t>
            </a:r>
            <a:br>
              <a:rPr lang="en-IE" sz="11200" dirty="0">
                <a:latin typeface="Calibri" panose="020F0502020204030204" pitchFamily="34" charset="0"/>
                <a:cs typeface="Calibri" panose="020F0502020204030204" pitchFamily="34" charset="0"/>
              </a:rPr>
            </a:br>
            <a:r>
              <a:rPr lang="en-IE" sz="11200" dirty="0">
                <a:latin typeface="Calibri" panose="020F0502020204030204" pitchFamily="34" charset="0"/>
                <a:cs typeface="Calibri" panose="020F0502020204030204" pitchFamily="34" charset="0"/>
              </a:rPr>
              <a:t>And leaving the crowd behind they took him, just as he was, in the boat; </a:t>
            </a:r>
            <a:r>
              <a:rPr lang="en-IE" sz="11200" dirty="0" smtClean="0">
                <a:latin typeface="Calibri" panose="020F0502020204030204" pitchFamily="34" charset="0"/>
                <a:cs typeface="Calibri" panose="020F0502020204030204" pitchFamily="34" charset="0"/>
              </a:rPr>
              <a:t>and </a:t>
            </a:r>
            <a:r>
              <a:rPr lang="en-IE" sz="11200" dirty="0">
                <a:latin typeface="Calibri" panose="020F0502020204030204" pitchFamily="34" charset="0"/>
                <a:cs typeface="Calibri" panose="020F0502020204030204" pitchFamily="34" charset="0"/>
              </a:rPr>
              <a:t>there were other boats with him. </a:t>
            </a:r>
            <a:br>
              <a:rPr lang="en-IE" sz="11200" dirty="0">
                <a:latin typeface="Calibri" panose="020F0502020204030204" pitchFamily="34" charset="0"/>
                <a:cs typeface="Calibri" panose="020F0502020204030204" pitchFamily="34" charset="0"/>
              </a:rPr>
            </a:br>
            <a:r>
              <a:rPr lang="en-IE" sz="11200" dirty="0">
                <a:latin typeface="Calibri" panose="020F0502020204030204" pitchFamily="34" charset="0"/>
                <a:cs typeface="Calibri" panose="020F0502020204030204" pitchFamily="34" charset="0"/>
              </a:rPr>
              <a:t>Then it began to blow a gale </a:t>
            </a:r>
            <a:r>
              <a:rPr lang="en-IE" sz="11200" dirty="0" smtClean="0">
                <a:latin typeface="Calibri" panose="020F0502020204030204" pitchFamily="34" charset="0"/>
                <a:cs typeface="Calibri" panose="020F0502020204030204" pitchFamily="34" charset="0"/>
              </a:rPr>
              <a:t>and </a:t>
            </a:r>
            <a:r>
              <a:rPr lang="en-IE" sz="11200" dirty="0">
                <a:latin typeface="Calibri" panose="020F0502020204030204" pitchFamily="34" charset="0"/>
                <a:cs typeface="Calibri" panose="020F0502020204030204" pitchFamily="34" charset="0"/>
              </a:rPr>
              <a:t>the waves were breaking into the boat </a:t>
            </a:r>
            <a:r>
              <a:rPr lang="en-IE" sz="11200" dirty="0" smtClean="0">
                <a:latin typeface="Calibri" panose="020F0502020204030204" pitchFamily="34" charset="0"/>
                <a:cs typeface="Calibri" panose="020F0502020204030204" pitchFamily="34" charset="0"/>
              </a:rPr>
              <a:t>so </a:t>
            </a:r>
            <a:r>
              <a:rPr lang="en-IE" sz="11200" dirty="0">
                <a:latin typeface="Calibri" panose="020F0502020204030204" pitchFamily="34" charset="0"/>
                <a:cs typeface="Calibri" panose="020F0502020204030204" pitchFamily="34" charset="0"/>
              </a:rPr>
              <a:t>that it was almost swamped. </a:t>
            </a:r>
            <a:br>
              <a:rPr lang="en-IE" sz="11200" dirty="0">
                <a:latin typeface="Calibri" panose="020F0502020204030204" pitchFamily="34" charset="0"/>
                <a:cs typeface="Calibri" panose="020F0502020204030204" pitchFamily="34" charset="0"/>
              </a:rPr>
            </a:br>
            <a:r>
              <a:rPr lang="en-IE" sz="11200" dirty="0">
                <a:latin typeface="Calibri" panose="020F0502020204030204" pitchFamily="34" charset="0"/>
                <a:cs typeface="Calibri" panose="020F0502020204030204" pitchFamily="34" charset="0"/>
              </a:rPr>
              <a:t>But he was in the stern, his head on the cushion, asleep. </a:t>
            </a:r>
            <a:br>
              <a:rPr lang="en-IE" sz="11200" dirty="0">
                <a:latin typeface="Calibri" panose="020F0502020204030204" pitchFamily="34" charset="0"/>
                <a:cs typeface="Calibri" panose="020F0502020204030204" pitchFamily="34" charset="0"/>
              </a:rPr>
            </a:br>
            <a:endParaRPr lang="en-IE" sz="11200" dirty="0">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1224042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descr="36 - Jesus Calms the Storm (English) on Vime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891" y="509853"/>
            <a:ext cx="11116493" cy="5825633"/>
          </a:xfrm>
        </p:spPr>
      </p:pic>
    </p:spTree>
    <p:extLst>
      <p:ext uri="{BB962C8B-B14F-4D97-AF65-F5344CB8AC3E}">
        <p14:creationId xmlns:p14="http://schemas.microsoft.com/office/powerpoint/2010/main" val="327611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9" y="982132"/>
            <a:ext cx="9851569" cy="1199365"/>
          </a:xfrm>
        </p:spPr>
        <p:txBody>
          <a:bodyPr>
            <a:normAutofit/>
          </a:bodyPr>
          <a:lstStyle/>
          <a:p>
            <a:r>
              <a:rPr lang="en-IE" b="1" dirty="0"/>
              <a:t>From Psalm 38(37)</a:t>
            </a:r>
            <a:endParaRPr lang="en-IE" dirty="0"/>
          </a:p>
        </p:txBody>
      </p:sp>
      <p:sp>
        <p:nvSpPr>
          <p:cNvPr id="3" name="Content Placeholder 2"/>
          <p:cNvSpPr>
            <a:spLocks noGrp="1"/>
          </p:cNvSpPr>
          <p:nvPr>
            <p:ph idx="1"/>
          </p:nvPr>
        </p:nvSpPr>
        <p:spPr>
          <a:xfrm>
            <a:off x="1295401" y="2181497"/>
            <a:ext cx="9601195" cy="4049486"/>
          </a:xfrm>
        </p:spPr>
        <p:txBody>
          <a:bodyPr>
            <a:noAutofit/>
          </a:bodyPr>
          <a:lstStyle/>
          <a:p>
            <a:pPr marL="0" indent="0">
              <a:buNone/>
            </a:pPr>
            <a:endParaRPr lang="en-IE" b="1" dirty="0">
              <a:latin typeface="Calibri" panose="020F0502020204030204" pitchFamily="34" charset="0"/>
              <a:cs typeface="Calibri" panose="020F0502020204030204" pitchFamily="34" charset="0"/>
            </a:endParaRPr>
          </a:p>
          <a:p>
            <a:pPr marL="0" indent="0">
              <a:buNone/>
            </a:pPr>
            <a:r>
              <a:rPr lang="en-IE" sz="2800" dirty="0" smtClean="0">
                <a:latin typeface="Calibri" panose="020F0502020204030204" pitchFamily="34" charset="0"/>
                <a:cs typeface="Calibri" panose="020F0502020204030204" pitchFamily="34" charset="0"/>
              </a:rPr>
              <a:t>All </a:t>
            </a:r>
            <a:r>
              <a:rPr lang="en-IE" sz="2800" dirty="0">
                <a:latin typeface="Calibri" panose="020F0502020204030204" pitchFamily="34" charset="0"/>
                <a:cs typeface="Calibri" panose="020F0502020204030204" pitchFamily="34" charset="0"/>
              </a:rPr>
              <a:t>my frame burns with fever;</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all my body is sick.</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Spent and utterly crushed,</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I cry aloud in anguish of heart.</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My heart throbs, my strength is spent;</a:t>
            </a:r>
            <a:br>
              <a:rPr lang="en-IE" sz="2800" dirty="0">
                <a:latin typeface="Calibri" panose="020F0502020204030204" pitchFamily="34" charset="0"/>
                <a:cs typeface="Calibri" panose="020F0502020204030204" pitchFamily="34" charset="0"/>
              </a:rPr>
            </a:br>
            <a:r>
              <a:rPr lang="en-IE" sz="2800" dirty="0">
                <a:latin typeface="Calibri" panose="020F0502020204030204" pitchFamily="34" charset="0"/>
                <a:cs typeface="Calibri" panose="020F0502020204030204" pitchFamily="34" charset="0"/>
              </a:rPr>
              <a:t>the very light has gone from my eyes.</a:t>
            </a:r>
            <a:r>
              <a:rPr lang="en-IE" sz="2800" b="1" dirty="0">
                <a:latin typeface="Calibri" panose="020F0502020204030204" pitchFamily="34" charset="0"/>
                <a:cs typeface="Calibri" panose="020F0502020204030204" pitchFamily="34" charset="0"/>
              </a:rPr>
              <a:t/>
            </a:r>
            <a:br>
              <a:rPr lang="en-IE" sz="2800" b="1" dirty="0">
                <a:latin typeface="Calibri" panose="020F0502020204030204" pitchFamily="34" charset="0"/>
                <a:cs typeface="Calibri" panose="020F0502020204030204" pitchFamily="34" charset="0"/>
              </a:rPr>
            </a:br>
            <a:r>
              <a:rPr lang="en-IE" sz="2800" b="1" dirty="0">
                <a:latin typeface="Calibri" panose="020F0502020204030204" pitchFamily="34" charset="0"/>
                <a:cs typeface="Calibri" panose="020F0502020204030204" pitchFamily="34" charset="0"/>
              </a:rPr>
              <a:t/>
            </a:r>
            <a:br>
              <a:rPr lang="en-IE" sz="2800" b="1" dirty="0">
                <a:latin typeface="Calibri" panose="020F0502020204030204" pitchFamily="34" charset="0"/>
                <a:cs typeface="Calibri" panose="020F0502020204030204" pitchFamily="34" charset="0"/>
              </a:rPr>
            </a:br>
            <a:r>
              <a:rPr lang="en-IE" dirty="0">
                <a:latin typeface="Calibri" panose="020F0502020204030204" pitchFamily="34" charset="0"/>
                <a:cs typeface="Calibri" panose="020F0502020204030204" pitchFamily="34" charset="0"/>
              </a:rPr>
              <a:t/>
            </a:r>
            <a:br>
              <a:rPr lang="en-IE" dirty="0">
                <a:latin typeface="Calibri" panose="020F0502020204030204" pitchFamily="34" charset="0"/>
                <a:cs typeface="Calibri" panose="020F0502020204030204" pitchFamily="34" charset="0"/>
              </a:rPr>
            </a:br>
            <a:r>
              <a:rPr lang="en-IE" sz="2000" dirty="0"/>
              <a:t/>
            </a:r>
            <a:br>
              <a:rPr lang="en-IE" sz="2000" dirty="0"/>
            </a:br>
            <a:endParaRPr lang="en-IE" sz="2000" dirty="0"/>
          </a:p>
        </p:txBody>
      </p:sp>
    </p:spTree>
    <p:extLst>
      <p:ext uri="{BB962C8B-B14F-4D97-AF65-F5344CB8AC3E}">
        <p14:creationId xmlns:p14="http://schemas.microsoft.com/office/powerpoint/2010/main" val="419300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574765"/>
            <a:ext cx="4224746" cy="5632996"/>
          </a:xfrm>
        </p:spPr>
      </p:pic>
    </p:spTree>
    <p:extLst>
      <p:ext uri="{BB962C8B-B14F-4D97-AF65-F5344CB8AC3E}">
        <p14:creationId xmlns:p14="http://schemas.microsoft.com/office/powerpoint/2010/main" val="279602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From Psalm 38(37)</a:t>
            </a:r>
            <a:endParaRPr lang="en-IE" dirty="0"/>
          </a:p>
        </p:txBody>
      </p:sp>
      <p:sp>
        <p:nvSpPr>
          <p:cNvPr id="3" name="Content Placeholder 2"/>
          <p:cNvSpPr>
            <a:spLocks noGrp="1"/>
          </p:cNvSpPr>
          <p:nvPr>
            <p:ph idx="1"/>
          </p:nvPr>
        </p:nvSpPr>
        <p:spPr/>
        <p:txBody>
          <a:bodyPr>
            <a:normAutofit fontScale="92500" lnSpcReduction="10000"/>
          </a:bodyPr>
          <a:lstStyle/>
          <a:p>
            <a:pPr marL="0" indent="0">
              <a:buNone/>
            </a:pPr>
            <a:r>
              <a:rPr lang="en-IE" sz="3000" dirty="0">
                <a:latin typeface="Calibri" panose="020F0502020204030204" pitchFamily="34" charset="0"/>
                <a:cs typeface="Calibri" panose="020F0502020204030204" pitchFamily="34" charset="0"/>
              </a:rPr>
              <a:t>My friends avoid me like a leper;</a:t>
            </a:r>
            <a:br>
              <a:rPr lang="en-IE" sz="3000" dirty="0">
                <a:latin typeface="Calibri" panose="020F0502020204030204" pitchFamily="34" charset="0"/>
                <a:cs typeface="Calibri" panose="020F0502020204030204" pitchFamily="34" charset="0"/>
              </a:rPr>
            </a:br>
            <a:r>
              <a:rPr lang="en-IE" sz="3000" dirty="0">
                <a:latin typeface="Calibri" panose="020F0502020204030204" pitchFamily="34" charset="0"/>
                <a:cs typeface="Calibri" panose="020F0502020204030204" pitchFamily="34" charset="0"/>
              </a:rPr>
              <a:t>those closest to me stand afar off</a:t>
            </a:r>
            <a:r>
              <a:rPr lang="en-IE" sz="2600" dirty="0" smtClean="0">
                <a:latin typeface="Calibri" panose="020F0502020204030204" pitchFamily="34" charset="0"/>
                <a:cs typeface="Calibri" panose="020F0502020204030204" pitchFamily="34" charset="0"/>
              </a:rPr>
              <a:t>.</a:t>
            </a:r>
          </a:p>
          <a:p>
            <a:pPr marL="0" indent="0">
              <a:buNone/>
            </a:pPr>
            <a:r>
              <a:rPr lang="en-IE" sz="2600" dirty="0">
                <a:latin typeface="Calibri" panose="020F0502020204030204" pitchFamily="34" charset="0"/>
                <a:cs typeface="Calibri" panose="020F0502020204030204" pitchFamily="34" charset="0"/>
              </a:rPr>
              <a:t/>
            </a:r>
            <a:br>
              <a:rPr lang="en-IE" sz="2600" dirty="0">
                <a:latin typeface="Calibri" panose="020F0502020204030204" pitchFamily="34" charset="0"/>
                <a:cs typeface="Calibri" panose="020F0502020204030204" pitchFamily="34" charset="0"/>
              </a:rPr>
            </a:br>
            <a:r>
              <a:rPr lang="en-IE" sz="2600" dirty="0" smtClean="0">
                <a:latin typeface="Calibri" panose="020F0502020204030204" pitchFamily="34" charset="0"/>
                <a:cs typeface="Calibri" panose="020F0502020204030204" pitchFamily="34" charset="0"/>
              </a:rPr>
              <a:t>O </a:t>
            </a:r>
            <a:r>
              <a:rPr lang="en-IE" sz="2600" dirty="0">
                <a:latin typeface="Calibri" panose="020F0502020204030204" pitchFamily="34" charset="0"/>
                <a:cs typeface="Calibri" panose="020F0502020204030204" pitchFamily="34" charset="0"/>
              </a:rPr>
              <a:t>Lord, do not forsake me!</a:t>
            </a:r>
            <a:br>
              <a:rPr lang="en-IE" sz="2600" dirty="0">
                <a:latin typeface="Calibri" panose="020F0502020204030204" pitchFamily="34" charset="0"/>
                <a:cs typeface="Calibri" panose="020F0502020204030204" pitchFamily="34" charset="0"/>
              </a:rPr>
            </a:br>
            <a:r>
              <a:rPr lang="en-IE" sz="2600" dirty="0">
                <a:latin typeface="Calibri" panose="020F0502020204030204" pitchFamily="34" charset="0"/>
                <a:cs typeface="Calibri" panose="020F0502020204030204" pitchFamily="34" charset="0"/>
              </a:rPr>
              <a:t>My God, do not stay afar off!</a:t>
            </a:r>
            <a:br>
              <a:rPr lang="en-IE" sz="2600" dirty="0">
                <a:latin typeface="Calibri" panose="020F0502020204030204" pitchFamily="34" charset="0"/>
                <a:cs typeface="Calibri" panose="020F0502020204030204" pitchFamily="34" charset="0"/>
              </a:rPr>
            </a:br>
            <a:r>
              <a:rPr lang="en-IE" sz="2600" dirty="0">
                <a:latin typeface="Calibri" panose="020F0502020204030204" pitchFamily="34" charset="0"/>
                <a:cs typeface="Calibri" panose="020F0502020204030204" pitchFamily="34" charset="0"/>
              </a:rPr>
              <a:t>Make haste and come to my </a:t>
            </a:r>
            <a:r>
              <a:rPr lang="en-IE" sz="2600" dirty="0" smtClean="0">
                <a:latin typeface="Calibri" panose="020F0502020204030204" pitchFamily="34" charset="0"/>
                <a:cs typeface="Calibri" panose="020F0502020204030204" pitchFamily="34" charset="0"/>
              </a:rPr>
              <a:t>help</a:t>
            </a:r>
          </a:p>
          <a:p>
            <a:pPr marL="0" indent="0">
              <a:buNone/>
            </a:pPr>
            <a:r>
              <a:rPr lang="en-IE" sz="2600" dirty="0" smtClean="0">
                <a:latin typeface="Calibri" panose="020F0502020204030204" pitchFamily="34" charset="0"/>
                <a:cs typeface="Calibri" panose="020F0502020204030204" pitchFamily="34" charset="0"/>
              </a:rPr>
              <a:t>Lord</a:t>
            </a:r>
            <a:r>
              <a:rPr lang="en-IE" sz="2600" dirty="0">
                <a:latin typeface="Calibri" panose="020F0502020204030204" pitchFamily="34" charset="0"/>
                <a:cs typeface="Calibri" panose="020F0502020204030204" pitchFamily="34" charset="0"/>
              </a:rPr>
              <a:t>, my God, my saviour!</a:t>
            </a:r>
            <a:br>
              <a:rPr lang="en-IE" sz="2600" dirty="0">
                <a:latin typeface="Calibri" panose="020F0502020204030204" pitchFamily="34" charset="0"/>
                <a:cs typeface="Calibri" panose="020F0502020204030204" pitchFamily="34" charset="0"/>
              </a:rPr>
            </a:br>
            <a:endParaRPr lang="en-IE" sz="2600" dirty="0">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79169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582</TotalTime>
  <Words>494</Words>
  <Application>Microsoft Office PowerPoint</Application>
  <PresentationFormat>Widescreen</PresentationFormat>
  <Paragraphs>92</Paragraphs>
  <Slides>34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Garamond</vt:lpstr>
      <vt:lpstr>Organic</vt:lpstr>
      <vt:lpstr>Welcome</vt:lpstr>
      <vt:lpstr>Pastoral Conversations</vt:lpstr>
      <vt:lpstr>Menu</vt:lpstr>
      <vt:lpstr>Calm Me Lord (Margaret Rizza)</vt:lpstr>
      <vt:lpstr>Mark 4:35-41 </vt:lpstr>
      <vt:lpstr>PowerPoint Presentation</vt:lpstr>
      <vt:lpstr>From Psalm 38(37)</vt:lpstr>
      <vt:lpstr>PowerPoint Presentation</vt:lpstr>
      <vt:lpstr>From Psalm 38(37)</vt:lpstr>
      <vt:lpstr>PowerPoint Presentation</vt:lpstr>
      <vt:lpstr>Romans 8:31b-39</vt:lpstr>
      <vt:lpstr>PowerPoint Presentation</vt:lpstr>
      <vt:lpstr>Romans 8:31b-39</vt:lpstr>
      <vt:lpstr>PowerPoint Presentation</vt:lpstr>
      <vt:lpstr>Mark 4:40-41</vt:lpstr>
      <vt:lpstr>PowerPoint Presentation</vt:lpstr>
      <vt:lpstr>Chat Space</vt:lpstr>
      <vt:lpstr>Chat Space</vt:lpstr>
      <vt:lpstr>Brother Roger of Taizé</vt:lpstr>
      <vt:lpstr>Some Fresh Ideas?</vt:lpstr>
      <vt:lpstr>Chat Space</vt:lpstr>
      <vt:lpstr>Some Possible Questions</vt:lpstr>
      <vt:lpstr>A reflection based on Colossians 1: 17b-20 </vt:lpstr>
      <vt:lpstr>Resources</vt:lpstr>
      <vt:lpstr>Chat Space</vt:lpstr>
      <vt:lpstr>Chat Space</vt:lpstr>
      <vt:lpstr>Image</vt:lpstr>
      <vt:lpstr>Intercessions</vt:lpstr>
      <vt:lpstr>PowerPoint Presentation</vt:lpstr>
      <vt:lpstr>PowerPoint Presentation</vt:lpstr>
      <vt:lpstr>PowerPoint Presentation</vt:lpstr>
      <vt:lpstr>Conclusion  </vt:lpstr>
      <vt:lpstr>Next Step</vt:lpstr>
      <vt:lpstr>Shelter Me (Michael Joncas)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O'Donoghue</dc:creator>
  <cp:lastModifiedBy>Pat O'Donoghue</cp:lastModifiedBy>
  <cp:revision>31</cp:revision>
  <dcterms:created xsi:type="dcterms:W3CDTF">2020-10-13T12:09:45Z</dcterms:created>
  <dcterms:modified xsi:type="dcterms:W3CDTF">2020-10-20T20:05:00Z</dcterms:modified>
</cp:coreProperties>
</file>